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Slides/notesSlide1.xml" ContentType="application/vnd.openxmlformats-officedocument.presentationml.notesSlide+xml"/>
  <Override PartName="/ppt/notesSlides/_rels/notesSlide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media/image75.png" ContentType="image/png"/>
  <Override PartName="/ppt/media/image9.png" ContentType="image/png"/>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rIns="0" tIns="0" bIns="0" anchor="ctr"/>
          <a:p>
            <a:r>
              <a:rPr b="0" lang="pl-PL" sz="1400" spc="-1" strike="noStrike">
                <a:solidFill>
                  <a:srgbClr val="000000"/>
                </a:solidFill>
                <a:latin typeface="Arial"/>
              </a:rPr>
              <a:t>Kliknij, aby przesunąć slajd</a:t>
            </a:r>
            <a:endParaRPr b="0" lang="pl-PL" sz="1400" spc="-1" strike="noStrike">
              <a:solidFill>
                <a:srgbClr val="000000"/>
              </a:solidFill>
              <a:latin typeface="Arial"/>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p>
            <a:r>
              <a:rPr b="0" lang="pl-PL" sz="2000" spc="-1" strike="noStrike">
                <a:latin typeface="Arial"/>
              </a:rPr>
              <a:t>Kliknij, aby edytować format notatek</a:t>
            </a:r>
            <a:endParaRPr b="0" lang="pl-PL" sz="2000" spc="-1" strike="noStrike">
              <a:latin typeface="Arial"/>
            </a:endParaRPr>
          </a:p>
        </p:txBody>
      </p:sp>
      <p:sp>
        <p:nvSpPr>
          <p:cNvPr id="84" name="PlaceHolder 3"/>
          <p:cNvSpPr>
            <a:spLocks noGrp="1"/>
          </p:cNvSpPr>
          <p:nvPr>
            <p:ph type="hdr"/>
          </p:nvPr>
        </p:nvSpPr>
        <p:spPr>
          <a:xfrm>
            <a:off x="0" y="0"/>
            <a:ext cx="3280680" cy="534240"/>
          </a:xfrm>
          <a:prstGeom prst="rect">
            <a:avLst/>
          </a:prstGeom>
        </p:spPr>
        <p:txBody>
          <a:bodyPr lIns="0" rIns="0" tIns="0" bIns="0"/>
          <a:p>
            <a:r>
              <a:rPr b="0" lang="pl-PL" sz="1400" spc="-1" strike="noStrike">
                <a:latin typeface="Times New Roman"/>
              </a:rPr>
              <a:t>&lt;główka&gt;</a:t>
            </a:r>
            <a:endParaRPr b="0" lang="pl-PL" sz="1400" spc="-1" strike="noStrike">
              <a:latin typeface="Times New Roman"/>
            </a:endParaRPr>
          </a:p>
        </p:txBody>
      </p:sp>
      <p:sp>
        <p:nvSpPr>
          <p:cNvPr id="85" name="PlaceHolder 4"/>
          <p:cNvSpPr>
            <a:spLocks noGrp="1"/>
          </p:cNvSpPr>
          <p:nvPr>
            <p:ph type="dt"/>
          </p:nvPr>
        </p:nvSpPr>
        <p:spPr>
          <a:xfrm>
            <a:off x="4278960" y="0"/>
            <a:ext cx="3280680" cy="534240"/>
          </a:xfrm>
          <a:prstGeom prst="rect">
            <a:avLst/>
          </a:prstGeom>
        </p:spPr>
        <p:txBody>
          <a:bodyPr lIns="0" rIns="0" tIns="0" bIns="0"/>
          <a:p>
            <a:pPr algn="r"/>
            <a:r>
              <a:rPr b="0" lang="pl-PL" sz="1400" spc="-1" strike="noStrike">
                <a:latin typeface="Times New Roman"/>
              </a:rPr>
              <a:t>&lt;data/godzina&gt;</a:t>
            </a:r>
            <a:endParaRPr b="0" lang="pl-PL" sz="1400" spc="-1" strike="noStrike">
              <a:latin typeface="Times New Roman"/>
            </a:endParaRPr>
          </a:p>
        </p:txBody>
      </p:sp>
      <p:sp>
        <p:nvSpPr>
          <p:cNvPr id="86" name="PlaceHolder 5"/>
          <p:cNvSpPr>
            <a:spLocks noGrp="1"/>
          </p:cNvSpPr>
          <p:nvPr>
            <p:ph type="ftr"/>
          </p:nvPr>
        </p:nvSpPr>
        <p:spPr>
          <a:xfrm>
            <a:off x="0" y="10157400"/>
            <a:ext cx="3280680" cy="534240"/>
          </a:xfrm>
          <a:prstGeom prst="rect">
            <a:avLst/>
          </a:prstGeom>
        </p:spPr>
        <p:txBody>
          <a:bodyPr lIns="0" rIns="0" tIns="0" bIns="0" anchor="b"/>
          <a:p>
            <a:r>
              <a:rPr b="0" lang="pl-PL" sz="1400" spc="-1" strike="noStrike">
                <a:latin typeface="Times New Roman"/>
              </a:rPr>
              <a:t>&lt;stopka&gt;</a:t>
            </a:r>
            <a:endParaRPr b="0" lang="pl-PL" sz="1400" spc="-1" strike="noStrike">
              <a:latin typeface="Times New Roman"/>
            </a:endParaRPr>
          </a:p>
        </p:txBody>
      </p:sp>
      <p:sp>
        <p:nvSpPr>
          <p:cNvPr id="87" name="PlaceHolder 6"/>
          <p:cNvSpPr>
            <a:spLocks noGrp="1"/>
          </p:cNvSpPr>
          <p:nvPr>
            <p:ph type="sldNum"/>
          </p:nvPr>
        </p:nvSpPr>
        <p:spPr>
          <a:xfrm>
            <a:off x="4278960" y="10157400"/>
            <a:ext cx="3280680" cy="534240"/>
          </a:xfrm>
          <a:prstGeom prst="rect">
            <a:avLst/>
          </a:prstGeom>
        </p:spPr>
        <p:txBody>
          <a:bodyPr lIns="0" rIns="0" tIns="0" bIns="0" anchor="b"/>
          <a:p>
            <a:pPr algn="r"/>
            <a:fld id="{F28C84F4-39E8-4522-8061-ACAD86E5E478}" type="slidenum">
              <a:rPr b="0" lang="pl-PL" sz="1400" spc="-1" strike="noStrike">
                <a:latin typeface="Times New Roman"/>
              </a:rPr>
              <a:t>&lt;numer&gt;</a:t>
            </a:fld>
            <a:endParaRPr b="0" lang="pl-PL"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685800" y="4343400"/>
            <a:ext cx="5486040" cy="4114440"/>
          </a:xfrm>
          <a:prstGeom prst="rect">
            <a:avLst/>
          </a:prstGeom>
        </p:spPr>
        <p:txBody>
          <a:bodyPr tIns="91440" bIns="91440" anchor="ctr"/>
          <a:p>
            <a:pPr>
              <a:lnSpc>
                <a:spcPct val="100000"/>
              </a:lnSpc>
            </a:pPr>
            <a:r>
              <a:rPr b="0" lang="pl-PL" sz="1000" spc="-1" strike="noStrike">
                <a:solidFill>
                  <a:srgbClr val="000000"/>
                </a:solidFill>
                <a:latin typeface="Arial"/>
                <a:ea typeface="Arial"/>
              </a:rPr>
              <a:t>My goal is to show you the ways how you can excel in public speaking and make your next presentation better.</a:t>
            </a:r>
            <a:endParaRPr b="0" lang="pl-PL" sz="1000" spc="-1" strike="noStrike">
              <a:latin typeface="Arial"/>
            </a:endParaRPr>
          </a:p>
          <a:p>
            <a:pPr>
              <a:lnSpc>
                <a:spcPct val="100000"/>
              </a:lnSpc>
            </a:pPr>
            <a:endParaRPr b="0" lang="pl-PL" sz="1000" spc="-1" strike="noStrike">
              <a:latin typeface="Arial"/>
            </a:endParaRPr>
          </a:p>
        </p:txBody>
      </p:sp>
      <p:sp>
        <p:nvSpPr>
          <p:cNvPr id="289" name="PlaceHolder 2"/>
          <p:cNvSpPr>
            <a:spLocks noGrp="1"/>
          </p:cNvSpPr>
          <p:nvPr>
            <p:ph type="sldImg"/>
          </p:nvPr>
        </p:nvSpPr>
        <p:spPr>
          <a:xfrm>
            <a:off x="1143360" y="685800"/>
            <a:ext cx="4572000" cy="342864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pl-PL" sz="1400" spc="-1" strike="noStrike">
              <a:solidFill>
                <a:srgbClr val="000000"/>
              </a:solidFill>
              <a:latin typeface="Arial"/>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pl-PL" sz="1400" spc="-1" strike="noStrike">
              <a:solidFill>
                <a:srgbClr val="000000"/>
              </a:solidFill>
              <a:latin typeface="Arial"/>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pl-PL" sz="1400" spc="-1" strike="noStrike">
              <a:solidFill>
                <a:srgbClr val="000000"/>
              </a:solidFill>
              <a:latin typeface="Arial"/>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pl-PL" sz="1400" spc="-1" strike="noStrike">
              <a:solidFill>
                <a:srgbClr val="000000"/>
              </a:solidFill>
              <a:latin typeface="Arial"/>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pl-PL" sz="1400" spc="-1" strike="noStrike">
              <a:solidFill>
                <a:srgbClr val="000000"/>
              </a:solidFill>
              <a:latin typeface="Arial"/>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pl-PL" sz="1400" spc="-1" strike="noStrike">
              <a:solidFill>
                <a:srgbClr val="000000"/>
              </a:solidFill>
              <a:latin typeface="Arial"/>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pl-PL" sz="1400" spc="-1" strike="noStrike">
              <a:solidFill>
                <a:srgbClr val="000000"/>
              </a:solidFill>
              <a:latin typeface="Arial"/>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pl-PL" sz="1400" spc="-1" strike="noStrike">
              <a:solidFill>
                <a:srgbClr val="000000"/>
              </a:solidFill>
              <a:latin typeface="Arial"/>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tIns="91440" bIns="91440" anchor="b"/>
          <a:p>
            <a:r>
              <a:rPr b="0" lang="pl-PL" sz="6000" spc="-1" strike="noStrike">
                <a:solidFill>
                  <a:srgbClr val="000000"/>
                </a:solidFill>
                <a:latin typeface="Arial"/>
              </a:rPr>
              <a:t>Kliknij, aby edytować format tekstu tytułu</a:t>
            </a:r>
            <a:endParaRPr b="0" lang="pl-PL" sz="6000" spc="-1" strike="noStrike">
              <a:solidFill>
                <a:srgbClr val="000000"/>
              </a:solidFill>
              <a:latin typeface="Arial"/>
            </a:endParaRPr>
          </a:p>
        </p:txBody>
      </p:sp>
      <p:sp>
        <p:nvSpPr>
          <p:cNvPr id="1" name="PlaceHolder 2"/>
          <p:cNvSpPr>
            <a:spLocks noGrp="1"/>
          </p:cNvSpPr>
          <p:nvPr>
            <p:ph type="dt"/>
          </p:nvPr>
        </p:nvSpPr>
        <p:spPr>
          <a:xfrm>
            <a:off x="838080" y="6356520"/>
            <a:ext cx="2742840" cy="364680"/>
          </a:xfrm>
          <a:prstGeom prst="rect">
            <a:avLst/>
          </a:prstGeom>
        </p:spPr>
        <p:txBody>
          <a:bodyPr tIns="91440" bIns="91440" anchor="ctr"/>
          <a:p>
            <a:endParaRPr b="0" lang="pl-PL" sz="24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tIns="91440" bIns="91440" anchor="ctr"/>
          <a:p>
            <a:endParaRPr b="0" lang="pl-PL"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6A33E4D6-036F-43CB-941C-1C399529A978}" type="slidenum">
              <a:rPr b="0" lang="pl-PL" sz="1200" spc="-1" strike="noStrike">
                <a:solidFill>
                  <a:srgbClr val="888888"/>
                </a:solidFill>
                <a:latin typeface="Calibri"/>
                <a:ea typeface="Calibri"/>
              </a:rPr>
              <a:t>&lt;numer&gt;</a:t>
            </a:fld>
            <a:endParaRPr b="0" lang="pl-PL"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l-PL" sz="1400" spc="-1" strike="noStrike">
                <a:solidFill>
                  <a:srgbClr val="000000"/>
                </a:solidFill>
                <a:latin typeface="Arial"/>
              </a:rPr>
              <a:t>Kliknij, aby edytować format tekstu konspektu</a:t>
            </a:r>
            <a:endParaRPr b="0" lang="pl-PL"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l-PL" sz="1400" spc="-1" strike="noStrike">
                <a:solidFill>
                  <a:srgbClr val="000000"/>
                </a:solidFill>
                <a:latin typeface="Arial"/>
              </a:rPr>
              <a:t>Drugi poziom konspektu</a:t>
            </a:r>
            <a:endParaRPr b="0" lang="pl-PL"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l-PL" sz="1400" spc="-1" strike="noStrike">
                <a:solidFill>
                  <a:srgbClr val="000000"/>
                </a:solidFill>
                <a:latin typeface="Arial"/>
              </a:rPr>
              <a:t>Trzeci poziom konspektu</a:t>
            </a:r>
            <a:endParaRPr b="0" lang="pl-PL"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l-PL" sz="1400" spc="-1" strike="noStrike">
                <a:solidFill>
                  <a:srgbClr val="000000"/>
                </a:solidFill>
                <a:latin typeface="Arial"/>
              </a:rPr>
              <a:t>Czwarty poziom konspektu</a:t>
            </a:r>
            <a:endParaRPr b="0" lang="pl-PL"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l-PL" sz="2000" spc="-1" strike="noStrike">
                <a:solidFill>
                  <a:srgbClr val="000000"/>
                </a:solidFill>
                <a:latin typeface="Arial"/>
              </a:rPr>
              <a:t>Piąty poziom konspektu</a:t>
            </a:r>
            <a:endParaRPr b="0" lang="pl-PL"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l-PL" sz="2000" spc="-1" strike="noStrike">
                <a:solidFill>
                  <a:srgbClr val="000000"/>
                </a:solidFill>
                <a:latin typeface="Arial"/>
              </a:rPr>
              <a:t>Szósty poziom konspektu</a:t>
            </a:r>
            <a:endParaRPr b="0" lang="pl-PL"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l-PL" sz="2000" spc="-1" strike="noStrike">
                <a:solidFill>
                  <a:srgbClr val="000000"/>
                </a:solidFill>
                <a:latin typeface="Arial"/>
              </a:rPr>
              <a:t>Siódmy poziom konspektu</a:t>
            </a:r>
            <a:endParaRPr b="0" lang="pl-PL"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tIns="91440" bIns="91440" anchor="ctr"/>
          <a:p>
            <a:r>
              <a:rPr b="0" lang="pl-PL" sz="4400" spc="-1" strike="noStrike">
                <a:solidFill>
                  <a:srgbClr val="000000"/>
                </a:solidFill>
                <a:latin typeface="Arial"/>
              </a:rPr>
              <a:t>Kliknij, aby edytować format tekstu tytułu</a:t>
            </a:r>
            <a:endParaRPr b="0" lang="pl-PL" sz="4400" spc="-1" strike="noStrike">
              <a:solidFill>
                <a:srgbClr val="000000"/>
              </a:solidFill>
              <a:latin typeface="Arial"/>
            </a:endParaRPr>
          </a:p>
        </p:txBody>
      </p:sp>
      <p:sp>
        <p:nvSpPr>
          <p:cNvPr id="42" name="PlaceHolder 2"/>
          <p:cNvSpPr>
            <a:spLocks noGrp="1"/>
          </p:cNvSpPr>
          <p:nvPr>
            <p:ph type="body"/>
          </p:nvPr>
        </p:nvSpPr>
        <p:spPr>
          <a:xfrm>
            <a:off x="838080" y="1825560"/>
            <a:ext cx="10515240" cy="4350960"/>
          </a:xfrm>
          <a:prstGeom prst="rect">
            <a:avLst/>
          </a:prstGeom>
        </p:spPr>
        <p:txBody>
          <a:bodyPr tIns="91440" bIns="91440"/>
          <a:p>
            <a:pPr marL="432000" indent="-324000">
              <a:spcBef>
                <a:spcPts val="1417"/>
              </a:spcBef>
              <a:buClr>
                <a:srgbClr val="000000"/>
              </a:buClr>
              <a:buSzPct val="45000"/>
              <a:buFont typeface="Wingdings" charset="2"/>
              <a:buChar char=""/>
            </a:pPr>
            <a:r>
              <a:rPr b="0" lang="pl-PL" sz="2800" spc="-1" strike="noStrike">
                <a:solidFill>
                  <a:srgbClr val="000000"/>
                </a:solidFill>
                <a:latin typeface="Arial"/>
              </a:rPr>
              <a:t>Kliknij, aby edytować format tekstu konspektu</a:t>
            </a:r>
            <a:endParaRPr b="0" lang="pl-PL"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l-PL" sz="2800" spc="-1" strike="noStrike">
                <a:solidFill>
                  <a:srgbClr val="000000"/>
                </a:solidFill>
                <a:latin typeface="Arial"/>
              </a:rPr>
              <a:t>Drugi poziom konspektu</a:t>
            </a:r>
            <a:endParaRPr b="0" lang="pl-PL"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l-PL" sz="2800" spc="-1" strike="noStrike">
                <a:solidFill>
                  <a:srgbClr val="000000"/>
                </a:solidFill>
                <a:latin typeface="Arial"/>
              </a:rPr>
              <a:t>Trzeci poziom konspektu</a:t>
            </a:r>
            <a:endParaRPr b="0" lang="pl-PL"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l-PL" sz="2800" spc="-1" strike="noStrike">
                <a:solidFill>
                  <a:srgbClr val="000000"/>
                </a:solidFill>
                <a:latin typeface="Arial"/>
              </a:rPr>
              <a:t>Czwarty poziom konspektu</a:t>
            </a:r>
            <a:endParaRPr b="0" lang="pl-PL"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l-PL" sz="2800" spc="-1" strike="noStrike">
                <a:solidFill>
                  <a:srgbClr val="000000"/>
                </a:solidFill>
                <a:latin typeface="Arial"/>
              </a:rPr>
              <a:t>Piąty poziom konspektu</a:t>
            </a:r>
            <a:endParaRPr b="0" lang="pl-PL"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l-PL" sz="2800" spc="-1" strike="noStrike">
                <a:solidFill>
                  <a:srgbClr val="000000"/>
                </a:solidFill>
                <a:latin typeface="Arial"/>
              </a:rPr>
              <a:t>Szósty poziom konspektu</a:t>
            </a:r>
            <a:endParaRPr b="0" lang="pl-PL"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l-PL" sz="2800" spc="-1" strike="noStrike">
                <a:solidFill>
                  <a:srgbClr val="000000"/>
                </a:solidFill>
                <a:latin typeface="Arial"/>
              </a:rPr>
              <a:t>Siódmy poziom konspektu</a:t>
            </a:r>
            <a:endParaRPr b="0" lang="pl-PL" sz="2800" spc="-1" strike="noStrike">
              <a:solidFill>
                <a:srgbClr val="000000"/>
              </a:solidFill>
              <a:latin typeface="Arial"/>
            </a:endParaRPr>
          </a:p>
        </p:txBody>
      </p:sp>
      <p:sp>
        <p:nvSpPr>
          <p:cNvPr id="43" name="PlaceHolder 3"/>
          <p:cNvSpPr>
            <a:spLocks noGrp="1"/>
          </p:cNvSpPr>
          <p:nvPr>
            <p:ph type="dt"/>
          </p:nvPr>
        </p:nvSpPr>
        <p:spPr>
          <a:xfrm>
            <a:off x="838080" y="6356520"/>
            <a:ext cx="2742840" cy="364680"/>
          </a:xfrm>
          <a:prstGeom prst="rect">
            <a:avLst/>
          </a:prstGeom>
        </p:spPr>
        <p:txBody>
          <a:bodyPr tIns="91440" bIns="91440" anchor="ctr"/>
          <a:p>
            <a:endParaRPr b="0" lang="pl-PL" sz="24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tIns="91440" bIns="91440" anchor="ctr"/>
          <a:p>
            <a:endParaRPr b="0" lang="pl-PL"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p>
            <a:pPr algn="r">
              <a:lnSpc>
                <a:spcPct val="100000"/>
              </a:lnSpc>
            </a:pPr>
            <a:fld id="{D993CE06-8DFD-439E-A881-B78A15F80960}" type="slidenum">
              <a:rPr b="0" lang="pl-PL" sz="1200" spc="-1" strike="noStrike">
                <a:solidFill>
                  <a:srgbClr val="888888"/>
                </a:solidFill>
                <a:latin typeface="Calibri"/>
                <a:ea typeface="Calibri"/>
              </a:rPr>
              <a:t>&lt;numer&gt;</a:t>
            </a:fld>
            <a:endParaRPr b="0" lang="pl-PL"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hyperlink" Target="https://tensorflow.rstudio.com/tools/tfruns/" TargetMode="External"/><Relationship Id="rId3" Type="http://schemas.openxmlformats.org/officeDocument/2006/relationships/hyperlink" Target="https://tensorflow.rstudio.com/tools/tfdeploy/" TargetMode="External"/><Relationship Id="rId4" Type="http://schemas.openxmlformats.org/officeDocument/2006/relationships/hyperlink" Target="https://tensorflow.rstudio.com/tools/cloudml/"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Shape 84" descr=""/>
          <p:cNvPicPr/>
          <p:nvPr/>
        </p:nvPicPr>
        <p:blipFill>
          <a:blip r:embed="rId1"/>
          <a:stretch/>
        </p:blipFill>
        <p:spPr>
          <a:xfrm>
            <a:off x="-30960" y="-17640"/>
            <a:ext cx="12253680" cy="6892560"/>
          </a:xfrm>
          <a:prstGeom prst="rect">
            <a:avLst/>
          </a:prstGeom>
          <a:ln>
            <a:noFill/>
          </a:ln>
        </p:spPr>
      </p:pic>
      <p:sp>
        <p:nvSpPr>
          <p:cNvPr id="89" name="TextShape 1"/>
          <p:cNvSpPr txBox="1"/>
          <p:nvPr/>
        </p:nvSpPr>
        <p:spPr>
          <a:xfrm>
            <a:off x="2356200" y="2334240"/>
            <a:ext cx="7479000" cy="1578240"/>
          </a:xfrm>
          <a:prstGeom prst="rect">
            <a:avLst/>
          </a:prstGeom>
          <a:noFill/>
          <a:ln>
            <a:noFill/>
          </a:ln>
        </p:spPr>
        <p:txBody>
          <a:bodyPr anchor="b"/>
          <a:p>
            <a:pPr algn="ctr">
              <a:lnSpc>
                <a:spcPct val="110000"/>
              </a:lnSpc>
              <a:spcBef>
                <a:spcPts val="1500"/>
              </a:spcBef>
              <a:spcAft>
                <a:spcPts val="799"/>
              </a:spcAft>
            </a:pPr>
            <a:r>
              <a:rPr b="0" lang="pl-PL" sz="4400" spc="-1" strike="noStrike">
                <a:solidFill>
                  <a:srgbClr val="ffffff"/>
                </a:solidFill>
                <a:latin typeface="Maven Pro"/>
                <a:ea typeface="Maven Pro"/>
              </a:rPr>
              <a:t>Introduction to Deep Learning with Keras in R</a:t>
            </a:r>
            <a:endParaRPr b="0" lang="pl-PL" sz="4400" spc="-1" strike="noStrike">
              <a:solidFill>
                <a:srgbClr val="000000"/>
              </a:solidFill>
              <a:latin typeface="Arial"/>
            </a:endParaRPr>
          </a:p>
        </p:txBody>
      </p:sp>
      <p:sp>
        <p:nvSpPr>
          <p:cNvPr id="90" name="TextShape 2"/>
          <p:cNvSpPr txBox="1"/>
          <p:nvPr/>
        </p:nvSpPr>
        <p:spPr>
          <a:xfrm>
            <a:off x="1523880" y="5880960"/>
            <a:ext cx="9143640" cy="617400"/>
          </a:xfrm>
          <a:prstGeom prst="rect">
            <a:avLst/>
          </a:prstGeom>
          <a:noFill/>
          <a:ln>
            <a:noFill/>
          </a:ln>
        </p:spPr>
        <p:txBody>
          <a:bodyPr/>
          <a:p>
            <a:pPr algn="ctr">
              <a:lnSpc>
                <a:spcPct val="90000"/>
              </a:lnSpc>
            </a:pPr>
            <a:r>
              <a:rPr b="0" lang="pl-PL" sz="2000" spc="-1" strike="noStrike">
                <a:solidFill>
                  <a:srgbClr val="008fd2"/>
                </a:solidFill>
                <a:latin typeface="Maven Pro Black"/>
                <a:ea typeface="Maven Pro Black"/>
              </a:rPr>
              <a:t>| </a:t>
            </a:r>
            <a:r>
              <a:rPr b="0" lang="pl-PL" sz="2000" spc="-1" strike="noStrike">
                <a:solidFill>
                  <a:srgbClr val="ffffff"/>
                </a:solidFill>
                <a:latin typeface="Maven Pro Black"/>
                <a:ea typeface="Maven Pro Black"/>
              </a:rPr>
              <a:t>Michał Maj </a:t>
            </a:r>
            <a:r>
              <a:rPr b="0" lang="pl-PL" sz="2000" spc="-1" strike="noStrike">
                <a:solidFill>
                  <a:srgbClr val="008fd2"/>
                </a:solidFill>
                <a:latin typeface="Maven Pro Black"/>
                <a:ea typeface="Maven Pro Black"/>
              </a:rPr>
              <a:t>|</a:t>
            </a:r>
            <a:r>
              <a:rPr b="0" lang="pl-PL" sz="2000" spc="-1" strike="noStrike">
                <a:solidFill>
                  <a:srgbClr val="ffffff"/>
                </a:solidFill>
                <a:latin typeface="Maven Pro Black"/>
                <a:ea typeface="Maven Pro Black"/>
              </a:rPr>
              <a:t> 02/07/2018</a:t>
            </a:r>
            <a:endParaRPr b="0" lang="pl-PL" sz="2000" spc="-1" strike="noStrike">
              <a:latin typeface="Arial"/>
            </a:endParaRPr>
          </a:p>
        </p:txBody>
      </p:sp>
      <p:pic>
        <p:nvPicPr>
          <p:cNvPr id="91" name="Shape 87" descr=""/>
          <p:cNvPicPr/>
          <p:nvPr/>
        </p:nvPicPr>
        <p:blipFill>
          <a:blip r:embed="rId2"/>
          <a:stretch/>
        </p:blipFill>
        <p:spPr>
          <a:xfrm>
            <a:off x="4328280" y="926280"/>
            <a:ext cx="3535200" cy="10267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Shape 151" descr=""/>
          <p:cNvPicPr/>
          <p:nvPr/>
        </p:nvPicPr>
        <p:blipFill>
          <a:blip r:embed="rId1"/>
          <a:stretch/>
        </p:blipFill>
        <p:spPr>
          <a:xfrm>
            <a:off x="306360" y="310320"/>
            <a:ext cx="1444320" cy="426600"/>
          </a:xfrm>
          <a:prstGeom prst="rect">
            <a:avLst/>
          </a:prstGeom>
          <a:ln>
            <a:noFill/>
          </a:ln>
        </p:spPr>
      </p:pic>
      <p:sp>
        <p:nvSpPr>
          <p:cNvPr id="120" name="TextShape 1"/>
          <p:cNvSpPr txBox="1"/>
          <p:nvPr/>
        </p:nvSpPr>
        <p:spPr>
          <a:xfrm>
            <a:off x="2114640" y="47160"/>
            <a:ext cx="285012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The “flow”</a:t>
            </a:r>
            <a:endParaRPr b="0" lang="pl-PL" sz="3600" spc="-1" strike="noStrike">
              <a:solidFill>
                <a:srgbClr val="000000"/>
              </a:solidFill>
              <a:latin typeface="Arial"/>
            </a:endParaRPr>
          </a:p>
        </p:txBody>
      </p:sp>
      <p:pic>
        <p:nvPicPr>
          <p:cNvPr id="121" name="Shape 153" descr=""/>
          <p:cNvPicPr/>
          <p:nvPr/>
        </p:nvPicPr>
        <p:blipFill>
          <a:blip r:embed="rId2"/>
          <a:stretch/>
        </p:blipFill>
        <p:spPr>
          <a:xfrm>
            <a:off x="483840" y="921240"/>
            <a:ext cx="5168880" cy="5552280"/>
          </a:xfrm>
          <a:prstGeom prst="rect">
            <a:avLst/>
          </a:prstGeom>
          <a:ln>
            <a:noFill/>
          </a:ln>
        </p:spPr>
      </p:pic>
      <p:pic>
        <p:nvPicPr>
          <p:cNvPr id="122" name="Shape 154" descr=""/>
          <p:cNvPicPr/>
          <p:nvPr/>
        </p:nvPicPr>
        <p:blipFill>
          <a:blip r:embed="rId3"/>
          <a:stretch/>
        </p:blipFill>
        <p:spPr>
          <a:xfrm>
            <a:off x="5752440" y="2252880"/>
            <a:ext cx="6233760" cy="4220640"/>
          </a:xfrm>
          <a:prstGeom prst="rect">
            <a:avLst/>
          </a:prstGeom>
          <a:ln>
            <a:noFill/>
          </a:ln>
        </p:spPr>
      </p:pic>
      <p:sp>
        <p:nvSpPr>
          <p:cNvPr id="123" name="CustomShape 2"/>
          <p:cNvSpPr/>
          <p:nvPr/>
        </p:nvSpPr>
        <p:spPr>
          <a:xfrm>
            <a:off x="5653080" y="260280"/>
            <a:ext cx="6333480" cy="1676880"/>
          </a:xfrm>
          <a:prstGeom prst="rect">
            <a:avLst/>
          </a:prstGeom>
          <a:noFill/>
          <a:ln>
            <a:noFill/>
          </a:ln>
        </p:spPr>
        <p:style>
          <a:lnRef idx="0"/>
          <a:fillRef idx="0"/>
          <a:effectRef idx="0"/>
          <a:fontRef idx="minor"/>
        </p:style>
        <p:txBody>
          <a:bodyPr tIns="91440" bIns="91440"/>
          <a:p>
            <a:pPr>
              <a:lnSpc>
                <a:spcPct val="100000"/>
              </a:lnSpc>
            </a:pPr>
            <a:r>
              <a:rPr b="0" lang="pl-PL" sz="2400" spc="-1" strike="noStrike">
                <a:solidFill>
                  <a:srgbClr val="506784"/>
                </a:solidFill>
                <a:latin typeface="Maven Pro"/>
                <a:ea typeface="Maven Pro"/>
              </a:rPr>
              <a:t>A TensorFlow </a:t>
            </a:r>
            <a:r>
              <a:rPr b="1" lang="pl-PL" sz="2400" spc="-1" strike="noStrike">
                <a:solidFill>
                  <a:srgbClr val="506784"/>
                </a:solidFill>
                <a:latin typeface="Maven Pro"/>
                <a:ea typeface="Maven Pro"/>
              </a:rPr>
              <a:t>graph</a:t>
            </a:r>
            <a:r>
              <a:rPr b="0" lang="pl-PL" sz="2400" spc="-1" strike="noStrike">
                <a:solidFill>
                  <a:srgbClr val="506784"/>
                </a:solidFill>
                <a:latin typeface="Maven Pro"/>
                <a:ea typeface="Maven Pro"/>
              </a:rPr>
              <a:t> is a description of </a:t>
            </a:r>
            <a:r>
              <a:rPr b="1" lang="pl-PL" sz="2400" spc="-1" strike="noStrike">
                <a:solidFill>
                  <a:srgbClr val="506784"/>
                </a:solidFill>
                <a:latin typeface="Maven Pro"/>
                <a:ea typeface="Maven Pro"/>
              </a:rPr>
              <a:t>computations</a:t>
            </a:r>
            <a:r>
              <a:rPr b="0" lang="pl-PL" sz="2400" spc="-1" strike="noStrike">
                <a:solidFill>
                  <a:srgbClr val="506784"/>
                </a:solidFill>
                <a:latin typeface="Maven Pro"/>
                <a:ea typeface="Maven Pro"/>
              </a:rPr>
              <a:t>. Tensors </a:t>
            </a:r>
            <a:r>
              <a:rPr b="1" lang="pl-PL" sz="2400" spc="-1" strike="noStrike">
                <a:solidFill>
                  <a:srgbClr val="506784"/>
                </a:solidFill>
                <a:latin typeface="Maven Pro"/>
                <a:ea typeface="Maven Pro"/>
              </a:rPr>
              <a:t>flow</a:t>
            </a:r>
            <a:r>
              <a:rPr b="0" lang="pl-PL" sz="2400" spc="-1" strike="noStrike">
                <a:solidFill>
                  <a:srgbClr val="506784"/>
                </a:solidFill>
                <a:latin typeface="Maven Pro"/>
                <a:ea typeface="Maven Pro"/>
              </a:rPr>
              <a:t> between </a:t>
            </a:r>
            <a:r>
              <a:rPr b="1" lang="pl-PL" sz="2400" spc="-1" strike="noStrike">
                <a:solidFill>
                  <a:srgbClr val="506784"/>
                </a:solidFill>
                <a:latin typeface="Maven Pro"/>
                <a:ea typeface="Maven Pro"/>
              </a:rPr>
              <a:t>nodes</a:t>
            </a:r>
            <a:r>
              <a:rPr b="0" lang="pl-PL" sz="2400" spc="-1" strike="noStrike">
                <a:solidFill>
                  <a:srgbClr val="506784"/>
                </a:solidFill>
                <a:latin typeface="Maven Pro"/>
                <a:ea typeface="Maven Pro"/>
              </a:rPr>
              <a:t>. Node takes zero or more Tensors, performs some computation, and produces zero or more Tensors.</a:t>
            </a:r>
            <a:endParaRPr b="0" lang="pl-PL" sz="2400" spc="-1" strike="noStrike">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Shape 160" descr=""/>
          <p:cNvPicPr/>
          <p:nvPr/>
        </p:nvPicPr>
        <p:blipFill>
          <a:blip r:embed="rId1"/>
          <a:stretch/>
        </p:blipFill>
        <p:spPr>
          <a:xfrm>
            <a:off x="306360" y="310320"/>
            <a:ext cx="1444320" cy="426600"/>
          </a:xfrm>
          <a:prstGeom prst="rect">
            <a:avLst/>
          </a:prstGeom>
          <a:ln>
            <a:noFill/>
          </a:ln>
        </p:spPr>
      </p:pic>
      <p:sp>
        <p:nvSpPr>
          <p:cNvPr id="125"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What is happening ?</a:t>
            </a:r>
            <a:endParaRPr b="0" lang="pl-PL" sz="3600" spc="-1" strike="noStrike">
              <a:solidFill>
                <a:srgbClr val="000000"/>
              </a:solidFill>
              <a:latin typeface="Arial"/>
            </a:endParaRPr>
          </a:p>
        </p:txBody>
      </p:sp>
      <p:sp>
        <p:nvSpPr>
          <p:cNvPr id="126" name="CustomShape 2"/>
          <p:cNvSpPr/>
          <p:nvPr/>
        </p:nvSpPr>
        <p:spPr>
          <a:xfrm>
            <a:off x="496800" y="927720"/>
            <a:ext cx="10541520" cy="5663160"/>
          </a:xfrm>
          <a:prstGeom prst="rect">
            <a:avLst/>
          </a:prstGeom>
          <a:noFill/>
          <a:ln>
            <a:noFill/>
          </a:ln>
        </p:spPr>
        <p:style>
          <a:lnRef idx="0"/>
          <a:fillRef idx="0"/>
          <a:effectRef idx="0"/>
          <a:fontRef idx="minor"/>
        </p:style>
        <p:txBody>
          <a:bodyPr tIns="91440" bIns="91440"/>
          <a:p>
            <a:pPr marL="457200" indent="-380520">
              <a:lnSpc>
                <a:spcPct val="115000"/>
              </a:lnSpc>
              <a:buClr>
                <a:srgbClr val="506784"/>
              </a:buClr>
              <a:buFont typeface="Maven Pro"/>
              <a:buAutoNum type="arabicPeriod"/>
            </a:pPr>
            <a:r>
              <a:rPr b="0" lang="pl-PL" sz="2400" spc="-1" strike="noStrike">
                <a:solidFill>
                  <a:srgbClr val="506784"/>
                </a:solidFill>
                <a:latin typeface="Maven Pro"/>
                <a:ea typeface="Maven Pro"/>
              </a:rPr>
              <a:t>Create a graph - create constants, variables, operations between them (tensors and nodes)</a:t>
            </a:r>
            <a:endParaRPr b="0" lang="pl-PL" sz="2400" spc="-1" strike="noStrike">
              <a:latin typeface="Arial"/>
            </a:endParaRPr>
          </a:p>
          <a:p>
            <a:pPr>
              <a:lnSpc>
                <a:spcPct val="115000"/>
              </a:lnSpc>
            </a:pPr>
            <a:endParaRPr b="0" lang="pl-PL" sz="2400" spc="-1" strike="noStrike">
              <a:latin typeface="Arial"/>
            </a:endParaRPr>
          </a:p>
          <a:p>
            <a:pPr>
              <a:lnSpc>
                <a:spcPct val="115000"/>
              </a:lnSpc>
            </a:pPr>
            <a:endParaRPr b="0" lang="pl-PL" sz="2400" spc="-1" strike="noStrike">
              <a:latin typeface="Arial"/>
            </a:endParaRPr>
          </a:p>
          <a:p>
            <a:pPr>
              <a:lnSpc>
                <a:spcPct val="115000"/>
              </a:lnSpc>
            </a:pPr>
            <a:endParaRPr b="0" lang="pl-PL" sz="2400" spc="-1" strike="noStrike">
              <a:latin typeface="Arial"/>
            </a:endParaRPr>
          </a:p>
          <a:p>
            <a:pPr>
              <a:lnSpc>
                <a:spcPct val="115000"/>
              </a:lnSpc>
            </a:pP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2.   Run the graph in a session</a:t>
            </a:r>
            <a:endParaRPr b="0" lang="pl-PL" sz="2400" spc="-1" strike="noStrike">
              <a:latin typeface="Arial"/>
            </a:endParaRPr>
          </a:p>
        </p:txBody>
      </p:sp>
      <p:pic>
        <p:nvPicPr>
          <p:cNvPr id="127" name="Shape 163" descr=""/>
          <p:cNvPicPr/>
          <p:nvPr/>
        </p:nvPicPr>
        <p:blipFill>
          <a:blip r:embed="rId2"/>
          <a:stretch/>
        </p:blipFill>
        <p:spPr>
          <a:xfrm>
            <a:off x="496800" y="1881360"/>
            <a:ext cx="7667280" cy="1761840"/>
          </a:xfrm>
          <a:prstGeom prst="rect">
            <a:avLst/>
          </a:prstGeom>
          <a:ln>
            <a:noFill/>
          </a:ln>
        </p:spPr>
      </p:pic>
      <p:pic>
        <p:nvPicPr>
          <p:cNvPr id="128" name="Shape 164" descr=""/>
          <p:cNvPicPr/>
          <p:nvPr/>
        </p:nvPicPr>
        <p:blipFill>
          <a:blip r:embed="rId3"/>
          <a:stretch/>
        </p:blipFill>
        <p:spPr>
          <a:xfrm>
            <a:off x="496800" y="4458960"/>
            <a:ext cx="7667280" cy="15447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Shape 169" descr=""/>
          <p:cNvPicPr/>
          <p:nvPr/>
        </p:nvPicPr>
        <p:blipFill>
          <a:blip r:embed="rId1"/>
          <a:stretch/>
        </p:blipFill>
        <p:spPr>
          <a:xfrm>
            <a:off x="306360" y="310320"/>
            <a:ext cx="1444320" cy="426600"/>
          </a:xfrm>
          <a:prstGeom prst="rect">
            <a:avLst/>
          </a:prstGeom>
          <a:ln>
            <a:noFill/>
          </a:ln>
        </p:spPr>
      </p:pic>
      <p:sp>
        <p:nvSpPr>
          <p:cNvPr id="130"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What is Keras ?</a:t>
            </a:r>
            <a:endParaRPr b="0" lang="pl-PL" sz="3600" spc="-1" strike="noStrike">
              <a:solidFill>
                <a:srgbClr val="000000"/>
              </a:solidFill>
              <a:latin typeface="Arial"/>
            </a:endParaRPr>
          </a:p>
        </p:txBody>
      </p:sp>
      <p:sp>
        <p:nvSpPr>
          <p:cNvPr id="131" name="CustomShape 2"/>
          <p:cNvSpPr/>
          <p:nvPr/>
        </p:nvSpPr>
        <p:spPr>
          <a:xfrm>
            <a:off x="200160" y="1188360"/>
            <a:ext cx="11204280" cy="2743920"/>
          </a:xfrm>
          <a:prstGeom prst="rect">
            <a:avLst/>
          </a:prstGeom>
          <a:noFill/>
          <a:ln>
            <a:noFill/>
          </a:ln>
        </p:spPr>
        <p:style>
          <a:lnRef idx="0"/>
          <a:fillRef idx="0"/>
          <a:effectRef idx="0"/>
          <a:fontRef idx="minor"/>
        </p:style>
        <p:txBody>
          <a:bodyPr tIns="91440" bIns="91440" anchor="ctr"/>
          <a:p>
            <a:pPr>
              <a:lnSpc>
                <a:spcPct val="100000"/>
              </a:lnSpc>
            </a:pPr>
            <a:r>
              <a:rPr b="1" lang="pl-PL" sz="2400" spc="-1" strike="noStrike">
                <a:solidFill>
                  <a:srgbClr val="506784"/>
                </a:solidFill>
                <a:latin typeface="Maven Pro"/>
                <a:ea typeface="Maven Pro"/>
              </a:rPr>
              <a:t>Keras</a:t>
            </a:r>
            <a:r>
              <a:rPr b="0" lang="pl-PL" sz="2400" spc="-1" strike="noStrike">
                <a:solidFill>
                  <a:srgbClr val="506784"/>
                </a:solidFill>
                <a:latin typeface="Maven Pro"/>
                <a:ea typeface="Maven Pro"/>
              </a:rPr>
              <a:t>:</a:t>
            </a:r>
            <a:endParaRPr b="0" lang="pl-PL" sz="2400" spc="-1" strike="noStrike">
              <a:latin typeface="Arial"/>
            </a:endParaRPr>
          </a:p>
          <a:p>
            <a:pPr>
              <a:lnSpc>
                <a:spcPct val="100000"/>
              </a:lnSpc>
            </a:pPr>
            <a:endParaRPr b="0" lang="pl-PL" sz="2400" spc="-1" strike="noStrike">
              <a:latin typeface="Arial"/>
            </a:endParaRPr>
          </a:p>
          <a:p>
            <a:pPr>
              <a:lnSpc>
                <a:spcPct val="100000"/>
              </a:lnSpc>
            </a:pPr>
            <a:r>
              <a:rPr b="1" lang="pl-PL" sz="2400" spc="-1" strike="noStrike">
                <a:solidFill>
                  <a:srgbClr val="506784"/>
                </a:solidFill>
                <a:latin typeface="Maven Pro"/>
                <a:ea typeface="Maven Pro"/>
              </a:rPr>
              <a:t>Keras</a:t>
            </a:r>
            <a:r>
              <a:rPr b="0" lang="pl-PL" sz="2400" spc="-1" strike="noStrike">
                <a:solidFill>
                  <a:srgbClr val="506784"/>
                </a:solidFill>
                <a:latin typeface="Maven Pro"/>
                <a:ea typeface="Maven Pro"/>
              </a:rPr>
              <a:t> is a high-level neural networks API capable of running on top of multiple back-ends including: </a:t>
            </a:r>
            <a:r>
              <a:rPr b="1" lang="pl-PL" sz="2400" spc="-1" strike="noStrike">
                <a:solidFill>
                  <a:srgbClr val="506784"/>
                </a:solidFill>
                <a:latin typeface="Maven Pro"/>
                <a:ea typeface="Maven Pro"/>
              </a:rPr>
              <a:t>TensorFlow</a:t>
            </a:r>
            <a:r>
              <a:rPr b="0" lang="pl-PL" sz="2400" spc="-1" strike="noStrike">
                <a:solidFill>
                  <a:srgbClr val="506784"/>
                </a:solidFill>
                <a:latin typeface="Maven Pro"/>
                <a:ea typeface="Maven Pro"/>
              </a:rPr>
              <a:t>, </a:t>
            </a:r>
            <a:r>
              <a:rPr b="1" lang="pl-PL" sz="2400" spc="-1" strike="noStrike">
                <a:solidFill>
                  <a:srgbClr val="506784"/>
                </a:solidFill>
                <a:latin typeface="Maven Pro"/>
                <a:ea typeface="Maven Pro"/>
              </a:rPr>
              <a:t>CNTK</a:t>
            </a:r>
            <a:r>
              <a:rPr b="0" lang="pl-PL" sz="2400" spc="-1" strike="noStrike">
                <a:solidFill>
                  <a:srgbClr val="506784"/>
                </a:solidFill>
                <a:latin typeface="Maven Pro"/>
                <a:ea typeface="Maven Pro"/>
              </a:rPr>
              <a:t>, or </a:t>
            </a:r>
            <a:r>
              <a:rPr b="1" lang="pl-PL" sz="2400" spc="-1" strike="noStrike">
                <a:solidFill>
                  <a:srgbClr val="506784"/>
                </a:solidFill>
                <a:latin typeface="Maven Pro"/>
                <a:ea typeface="Maven Pro"/>
              </a:rPr>
              <a:t>Theano</a:t>
            </a:r>
            <a:r>
              <a:rPr b="0" lang="pl-PL" sz="2400" spc="-1" strike="noStrike">
                <a:solidFill>
                  <a:srgbClr val="506784"/>
                </a:solidFill>
                <a:latin typeface="Maven Pro"/>
                <a:ea typeface="Maven Pro"/>
              </a:rPr>
              <a:t>. One of its biggest advantages is its "user friendliness". With Keras you can easily build advanced models like </a:t>
            </a:r>
            <a:r>
              <a:rPr b="1" lang="pl-PL" sz="2400" spc="-1" strike="noStrike">
                <a:solidFill>
                  <a:srgbClr val="506784"/>
                </a:solidFill>
                <a:latin typeface="Maven Pro"/>
                <a:ea typeface="Maven Pro"/>
              </a:rPr>
              <a:t>convolutional</a:t>
            </a:r>
            <a:r>
              <a:rPr b="0" lang="pl-PL" sz="2400" spc="-1" strike="noStrike">
                <a:solidFill>
                  <a:srgbClr val="506784"/>
                </a:solidFill>
                <a:latin typeface="Maven Pro"/>
                <a:ea typeface="Maven Pro"/>
              </a:rPr>
              <a:t> or </a:t>
            </a:r>
            <a:r>
              <a:rPr b="1" lang="pl-PL" sz="2400" spc="-1" strike="noStrike">
                <a:solidFill>
                  <a:srgbClr val="506784"/>
                </a:solidFill>
                <a:latin typeface="Maven Pro"/>
                <a:ea typeface="Maven Pro"/>
              </a:rPr>
              <a:t>recurrent neural networks</a:t>
            </a:r>
            <a:r>
              <a:rPr b="0" lang="pl-PL" sz="2400" spc="-1" strike="noStrike">
                <a:solidFill>
                  <a:srgbClr val="506784"/>
                </a:solidFill>
                <a:latin typeface="Maven Pro"/>
                <a:ea typeface="Maven Pro"/>
              </a:rPr>
              <a:t>.</a:t>
            </a:r>
            <a:endParaRPr b="0" lang="pl-PL" sz="2400" spc="-1" strike="noStrike">
              <a:latin typeface="Arial"/>
            </a:endParaRPr>
          </a:p>
        </p:txBody>
      </p:sp>
      <p:pic>
        <p:nvPicPr>
          <p:cNvPr id="132" name="Shape 172" descr=""/>
          <p:cNvPicPr/>
          <p:nvPr/>
        </p:nvPicPr>
        <p:blipFill>
          <a:blip r:embed="rId2"/>
          <a:stretch/>
        </p:blipFill>
        <p:spPr>
          <a:xfrm>
            <a:off x="1284480" y="3780000"/>
            <a:ext cx="9035640" cy="262008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Shape 177" descr=""/>
          <p:cNvPicPr/>
          <p:nvPr/>
        </p:nvPicPr>
        <p:blipFill>
          <a:blip r:embed="rId1"/>
          <a:stretch/>
        </p:blipFill>
        <p:spPr>
          <a:xfrm>
            <a:off x="306360" y="310320"/>
            <a:ext cx="1444320" cy="426600"/>
          </a:xfrm>
          <a:prstGeom prst="rect">
            <a:avLst/>
          </a:prstGeom>
          <a:ln>
            <a:noFill/>
          </a:ln>
        </p:spPr>
      </p:pic>
      <p:sp>
        <p:nvSpPr>
          <p:cNvPr id="134"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Keras and Tensorflow in R</a:t>
            </a:r>
            <a:endParaRPr b="0" lang="pl-PL" sz="3600" spc="-1" strike="noStrike">
              <a:solidFill>
                <a:srgbClr val="000000"/>
              </a:solidFill>
              <a:latin typeface="Arial"/>
            </a:endParaRPr>
          </a:p>
        </p:txBody>
      </p:sp>
      <p:pic>
        <p:nvPicPr>
          <p:cNvPr id="135" name="Shape 179" descr=""/>
          <p:cNvPicPr/>
          <p:nvPr/>
        </p:nvPicPr>
        <p:blipFill>
          <a:blip r:embed="rId2"/>
          <a:stretch/>
        </p:blipFill>
        <p:spPr>
          <a:xfrm>
            <a:off x="152280" y="1266840"/>
            <a:ext cx="12039120" cy="417132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Shape 184" descr=""/>
          <p:cNvPicPr/>
          <p:nvPr/>
        </p:nvPicPr>
        <p:blipFill>
          <a:blip r:embed="rId1"/>
          <a:stretch/>
        </p:blipFill>
        <p:spPr>
          <a:xfrm>
            <a:off x="306360" y="310320"/>
            <a:ext cx="1444320" cy="426600"/>
          </a:xfrm>
          <a:prstGeom prst="rect">
            <a:avLst/>
          </a:prstGeom>
          <a:ln>
            <a:noFill/>
          </a:ln>
        </p:spPr>
      </p:pic>
      <p:sp>
        <p:nvSpPr>
          <p:cNvPr id="137"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Support tools</a:t>
            </a:r>
            <a:endParaRPr b="0" lang="pl-PL" sz="3600" spc="-1" strike="noStrike">
              <a:solidFill>
                <a:srgbClr val="000000"/>
              </a:solidFill>
              <a:latin typeface="Arial"/>
            </a:endParaRPr>
          </a:p>
        </p:txBody>
      </p:sp>
      <p:sp>
        <p:nvSpPr>
          <p:cNvPr id="138" name="CustomShape 2"/>
          <p:cNvSpPr/>
          <p:nvPr/>
        </p:nvSpPr>
        <p:spPr>
          <a:xfrm>
            <a:off x="759960" y="1757880"/>
            <a:ext cx="10541520" cy="3858120"/>
          </a:xfrm>
          <a:prstGeom prst="rect">
            <a:avLst/>
          </a:prstGeom>
          <a:noFill/>
          <a:ln>
            <a:noFill/>
          </a:ln>
        </p:spPr>
        <p:style>
          <a:lnRef idx="0"/>
          <a:fillRef idx="0"/>
          <a:effectRef idx="0"/>
          <a:fontRef idx="minor"/>
        </p:style>
        <p:txBody>
          <a:bodyPr tIns="91440" bIns="91440"/>
          <a:p>
            <a:pPr marL="457200" indent="-380520">
              <a:lnSpc>
                <a:spcPct val="115000"/>
              </a:lnSpc>
              <a:buClr>
                <a:srgbClr val="797979"/>
              </a:buClr>
              <a:buFont typeface="Maven Pro"/>
              <a:buChar char="●"/>
            </a:pPr>
            <a:r>
              <a:rPr b="0" lang="pl-PL" sz="2400" spc="-1" strike="noStrike" u="sng">
                <a:solidFill>
                  <a:srgbClr val="0563c1"/>
                </a:solidFill>
                <a:uFillTx/>
                <a:latin typeface="Maven Pro"/>
                <a:ea typeface="Maven Pro"/>
                <a:hlinkClick r:id="rId2"/>
              </a:rPr>
              <a:t>tfruns</a:t>
            </a:r>
            <a:r>
              <a:rPr b="0" lang="pl-PL" sz="2400" spc="-1" strike="noStrike">
                <a:solidFill>
                  <a:srgbClr val="797979"/>
                </a:solidFill>
                <a:latin typeface="Maven Pro"/>
                <a:ea typeface="Maven Pro"/>
              </a:rPr>
              <a:t>—</a:t>
            </a:r>
            <a:r>
              <a:rPr b="0" lang="pl-PL" sz="2400" spc="-1" strike="noStrike">
                <a:solidFill>
                  <a:srgbClr val="797979"/>
                </a:solidFill>
                <a:latin typeface="Maven Pro"/>
                <a:ea typeface="Maven Pro"/>
              </a:rPr>
              <a:t>Track, visualize, and manage TensorFlow training runs and experiments. Tune hyperparameters.</a:t>
            </a:r>
            <a:endParaRPr b="0" lang="pl-PL" sz="2400" spc="-1" strike="noStrike">
              <a:latin typeface="Arial"/>
            </a:endParaRPr>
          </a:p>
          <a:p>
            <a:pPr marL="457200" indent="-380520">
              <a:lnSpc>
                <a:spcPct val="115000"/>
              </a:lnSpc>
              <a:buClr>
                <a:srgbClr val="797979"/>
              </a:buClr>
              <a:buFont typeface="Maven Pro"/>
              <a:buChar char="●"/>
            </a:pPr>
            <a:r>
              <a:rPr b="0" lang="pl-PL" sz="2400" spc="-1" strike="noStrike" u="sng">
                <a:solidFill>
                  <a:srgbClr val="0563c1"/>
                </a:solidFill>
                <a:uFillTx/>
                <a:latin typeface="Maven Pro"/>
                <a:ea typeface="Maven Pro"/>
                <a:hlinkClick r:id="rId3"/>
              </a:rPr>
              <a:t>tfdeploy</a:t>
            </a:r>
            <a:r>
              <a:rPr b="0" lang="pl-PL" sz="2400" spc="-1" strike="noStrike">
                <a:solidFill>
                  <a:srgbClr val="797979"/>
                </a:solidFill>
                <a:latin typeface="Maven Pro"/>
                <a:ea typeface="Maven Pro"/>
              </a:rPr>
              <a:t>—</a:t>
            </a:r>
            <a:r>
              <a:rPr b="0" lang="pl-PL" sz="2400" spc="-1" strike="noStrike">
                <a:solidFill>
                  <a:srgbClr val="797979"/>
                </a:solidFill>
                <a:latin typeface="Maven Pro"/>
                <a:ea typeface="Maven Pro"/>
              </a:rPr>
              <a:t>Tools designed to make exporting and serving TensorFlow models straightforward.</a:t>
            </a:r>
            <a:endParaRPr b="0" lang="pl-PL" sz="2400" spc="-1" strike="noStrike">
              <a:latin typeface="Arial"/>
            </a:endParaRPr>
          </a:p>
          <a:p>
            <a:pPr marL="457200" indent="-380520">
              <a:lnSpc>
                <a:spcPct val="115000"/>
              </a:lnSpc>
              <a:buClr>
                <a:srgbClr val="797979"/>
              </a:buClr>
              <a:buFont typeface="Maven Pro"/>
              <a:buChar char="●"/>
            </a:pPr>
            <a:r>
              <a:rPr b="0" lang="pl-PL" sz="2400" spc="-1" strike="noStrike" u="sng">
                <a:solidFill>
                  <a:srgbClr val="0563c1"/>
                </a:solidFill>
                <a:uFillTx/>
                <a:latin typeface="Maven Pro"/>
                <a:ea typeface="Maven Pro"/>
                <a:hlinkClick r:id="rId4"/>
              </a:rPr>
              <a:t>cloudml</a:t>
            </a:r>
            <a:r>
              <a:rPr b="0" lang="pl-PL" sz="2400" spc="-1" strike="noStrike">
                <a:solidFill>
                  <a:srgbClr val="797979"/>
                </a:solidFill>
                <a:latin typeface="Maven Pro"/>
                <a:ea typeface="Maven Pro"/>
              </a:rPr>
              <a:t>—</a:t>
            </a:r>
            <a:r>
              <a:rPr b="0" lang="pl-PL" sz="2400" spc="-1" strike="noStrike">
                <a:solidFill>
                  <a:srgbClr val="797979"/>
                </a:solidFill>
                <a:latin typeface="Maven Pro"/>
                <a:ea typeface="Maven Pro"/>
              </a:rPr>
              <a:t>R interface to Google Cloud Machine Learning Engine.</a:t>
            </a:r>
            <a:endParaRPr b="0" lang="pl-PL" sz="2400" spc="-1" strike="noStrike">
              <a:latin typeface="Arial"/>
            </a:endParaRPr>
          </a:p>
          <a:p>
            <a:pPr>
              <a:lnSpc>
                <a:spcPct val="200000"/>
              </a:lnSpc>
              <a:spcBef>
                <a:spcPts val="2100"/>
              </a:spcBef>
            </a:pPr>
            <a:endParaRPr b="0" lang="pl-PL" sz="2400" spc="-1" strike="noStrike">
              <a:latin typeface="Arial"/>
            </a:endParaRPr>
          </a:p>
          <a:p>
            <a:pPr>
              <a:lnSpc>
                <a:spcPct val="115000"/>
              </a:lnSpc>
            </a:pPr>
            <a:endParaRPr b="0" lang="pl-PL" sz="2400" spc="-1" strike="noStrike">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Shape 191" descr=""/>
          <p:cNvPicPr/>
          <p:nvPr/>
        </p:nvPicPr>
        <p:blipFill>
          <a:blip r:embed="rId1"/>
          <a:stretch/>
        </p:blipFill>
        <p:spPr>
          <a:xfrm>
            <a:off x="306360" y="310320"/>
            <a:ext cx="1444320" cy="426600"/>
          </a:xfrm>
          <a:prstGeom prst="rect">
            <a:avLst/>
          </a:prstGeom>
          <a:ln>
            <a:noFill/>
          </a:ln>
        </p:spPr>
      </p:pic>
      <p:sp>
        <p:nvSpPr>
          <p:cNvPr id="140"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tfruns</a:t>
            </a:r>
            <a:endParaRPr b="0" lang="pl-PL" sz="3600" spc="-1" strike="noStrike">
              <a:solidFill>
                <a:srgbClr val="000000"/>
              </a:solidFill>
              <a:latin typeface="Arial"/>
            </a:endParaRPr>
          </a:p>
        </p:txBody>
      </p:sp>
      <p:pic>
        <p:nvPicPr>
          <p:cNvPr id="141" name="Shape 193" descr=""/>
          <p:cNvPicPr/>
          <p:nvPr/>
        </p:nvPicPr>
        <p:blipFill>
          <a:blip r:embed="rId2"/>
          <a:stretch/>
        </p:blipFill>
        <p:spPr>
          <a:xfrm>
            <a:off x="152280" y="1153080"/>
            <a:ext cx="8353080" cy="3228480"/>
          </a:xfrm>
          <a:prstGeom prst="rect">
            <a:avLst/>
          </a:prstGeom>
          <a:ln>
            <a:noFill/>
          </a:ln>
        </p:spPr>
      </p:pic>
      <p:sp>
        <p:nvSpPr>
          <p:cNvPr id="142" name="CustomShape 2"/>
          <p:cNvSpPr/>
          <p:nvPr/>
        </p:nvSpPr>
        <p:spPr>
          <a:xfrm>
            <a:off x="193680" y="4706640"/>
            <a:ext cx="8245440" cy="1694160"/>
          </a:xfrm>
          <a:prstGeom prst="rect">
            <a:avLst/>
          </a:prstGeom>
          <a:noFill/>
          <a:ln>
            <a:noFill/>
          </a:ln>
        </p:spPr>
        <p:style>
          <a:lnRef idx="0"/>
          <a:fillRef idx="0"/>
          <a:effectRef idx="0"/>
          <a:fontRef idx="minor"/>
        </p:style>
        <p:txBody>
          <a:bodyPr tIns="91440" bIns="91440"/>
          <a:p>
            <a:pPr>
              <a:lnSpc>
                <a:spcPct val="100000"/>
              </a:lnSpc>
            </a:pPr>
            <a:r>
              <a:rPr b="0" lang="pl-PL" sz="2400" spc="-1" strike="noStrike">
                <a:solidFill>
                  <a:srgbClr val="008fd2"/>
                </a:solidFill>
                <a:latin typeface="Maven Pro"/>
                <a:ea typeface="Maven Pro"/>
              </a:rPr>
              <a:t>Declare </a:t>
            </a:r>
            <a:r>
              <a:rPr b="1" lang="pl-PL" sz="2400" spc="-1" strike="noStrike">
                <a:solidFill>
                  <a:srgbClr val="008fd2"/>
                </a:solidFill>
                <a:latin typeface="Maven Pro"/>
                <a:ea typeface="Maven Pro"/>
              </a:rPr>
              <a:t>flags</a:t>
            </a:r>
            <a:r>
              <a:rPr b="0" lang="pl-PL" sz="2400" spc="-1" strike="noStrike">
                <a:solidFill>
                  <a:srgbClr val="008fd2"/>
                </a:solidFill>
                <a:latin typeface="Maven Pro"/>
                <a:ea typeface="Maven Pro"/>
              </a:rPr>
              <a:t> to control </a:t>
            </a:r>
            <a:r>
              <a:rPr b="1" lang="pl-PL" sz="2400" spc="-1" strike="noStrike">
                <a:solidFill>
                  <a:srgbClr val="008fd2"/>
                </a:solidFill>
                <a:latin typeface="Maven Pro"/>
                <a:ea typeface="Maven Pro"/>
              </a:rPr>
              <a:t>hyperparameters</a:t>
            </a:r>
            <a:r>
              <a:rPr b="0" lang="pl-PL" sz="2400" spc="-1" strike="noStrike">
                <a:solidFill>
                  <a:srgbClr val="008fd2"/>
                </a:solidFill>
                <a:latin typeface="Maven Pro"/>
                <a:ea typeface="Maven Pro"/>
              </a:rPr>
              <a:t> in the model, then use them in model definition. You can use flags for any hyperparameters, not only in model architecture. </a:t>
            </a:r>
            <a:endParaRPr b="0" lang="pl-PL" sz="2400" spc="-1" strike="noStrike">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Shape 199" descr=""/>
          <p:cNvPicPr/>
          <p:nvPr/>
        </p:nvPicPr>
        <p:blipFill>
          <a:blip r:embed="rId1"/>
          <a:stretch/>
        </p:blipFill>
        <p:spPr>
          <a:xfrm>
            <a:off x="306360" y="310320"/>
            <a:ext cx="1444320" cy="426600"/>
          </a:xfrm>
          <a:prstGeom prst="rect">
            <a:avLst/>
          </a:prstGeom>
          <a:ln>
            <a:noFill/>
          </a:ln>
        </p:spPr>
      </p:pic>
      <p:sp>
        <p:nvSpPr>
          <p:cNvPr id="144"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tfruns</a:t>
            </a:r>
            <a:endParaRPr b="0" lang="pl-PL" sz="3600" spc="-1" strike="noStrike">
              <a:solidFill>
                <a:srgbClr val="000000"/>
              </a:solidFill>
              <a:latin typeface="Arial"/>
            </a:endParaRPr>
          </a:p>
        </p:txBody>
      </p:sp>
      <p:pic>
        <p:nvPicPr>
          <p:cNvPr id="145" name="Shape 201" descr=""/>
          <p:cNvPicPr/>
          <p:nvPr/>
        </p:nvPicPr>
        <p:blipFill>
          <a:blip r:embed="rId2"/>
          <a:stretch/>
        </p:blipFill>
        <p:spPr>
          <a:xfrm>
            <a:off x="152280" y="1153080"/>
            <a:ext cx="6000480" cy="2018880"/>
          </a:xfrm>
          <a:prstGeom prst="rect">
            <a:avLst/>
          </a:prstGeom>
          <a:ln>
            <a:noFill/>
          </a:ln>
        </p:spPr>
      </p:pic>
      <p:pic>
        <p:nvPicPr>
          <p:cNvPr id="146" name="Shape 202" descr=""/>
          <p:cNvPicPr/>
          <p:nvPr/>
        </p:nvPicPr>
        <p:blipFill>
          <a:blip r:embed="rId3"/>
          <a:stretch/>
        </p:blipFill>
        <p:spPr>
          <a:xfrm>
            <a:off x="152280" y="3324960"/>
            <a:ext cx="10566720" cy="338040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Shape 207" descr=""/>
          <p:cNvPicPr/>
          <p:nvPr/>
        </p:nvPicPr>
        <p:blipFill>
          <a:blip r:embed="rId1"/>
          <a:stretch/>
        </p:blipFill>
        <p:spPr>
          <a:xfrm>
            <a:off x="306360" y="310320"/>
            <a:ext cx="1444320" cy="426600"/>
          </a:xfrm>
          <a:prstGeom prst="rect">
            <a:avLst/>
          </a:prstGeom>
          <a:ln>
            <a:noFill/>
          </a:ln>
        </p:spPr>
      </p:pic>
      <p:sp>
        <p:nvSpPr>
          <p:cNvPr id="148"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tfruns</a:t>
            </a:r>
            <a:endParaRPr b="0" lang="pl-PL" sz="3600" spc="-1" strike="noStrike">
              <a:solidFill>
                <a:srgbClr val="000000"/>
              </a:solidFill>
              <a:latin typeface="Arial"/>
            </a:endParaRPr>
          </a:p>
        </p:txBody>
      </p:sp>
      <p:pic>
        <p:nvPicPr>
          <p:cNvPr id="149" name="Shape 209" descr=""/>
          <p:cNvPicPr/>
          <p:nvPr/>
        </p:nvPicPr>
        <p:blipFill>
          <a:blip r:embed="rId2"/>
          <a:stretch/>
        </p:blipFill>
        <p:spPr>
          <a:xfrm>
            <a:off x="2637360" y="894960"/>
            <a:ext cx="5777280" cy="555228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Shape 214" descr=""/>
          <p:cNvPicPr/>
          <p:nvPr/>
        </p:nvPicPr>
        <p:blipFill>
          <a:blip r:embed="rId1"/>
          <a:stretch/>
        </p:blipFill>
        <p:spPr>
          <a:xfrm>
            <a:off x="306360" y="310320"/>
            <a:ext cx="1444320" cy="426600"/>
          </a:xfrm>
          <a:prstGeom prst="rect">
            <a:avLst/>
          </a:prstGeom>
          <a:ln>
            <a:noFill/>
          </a:ln>
        </p:spPr>
      </p:pic>
      <p:sp>
        <p:nvSpPr>
          <p:cNvPr id="151"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Building models in Keras</a:t>
            </a:r>
            <a:endParaRPr b="0" lang="pl-PL" sz="3600" spc="-1" strike="noStrike">
              <a:solidFill>
                <a:srgbClr val="000000"/>
              </a:solidFill>
              <a:latin typeface="Arial"/>
            </a:endParaRPr>
          </a:p>
        </p:txBody>
      </p:sp>
      <p:sp>
        <p:nvSpPr>
          <p:cNvPr id="152" name="CustomShape 2"/>
          <p:cNvSpPr/>
          <p:nvPr/>
        </p:nvSpPr>
        <p:spPr>
          <a:xfrm>
            <a:off x="759960" y="1297440"/>
            <a:ext cx="10541520" cy="488124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In Keras you can build models in 3 different ways:</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1. Using a </a:t>
            </a:r>
            <a:r>
              <a:rPr b="1" lang="pl-PL" sz="2400" spc="-1" strike="noStrike">
                <a:solidFill>
                  <a:srgbClr val="506784"/>
                </a:solidFill>
                <a:latin typeface="Maven Pro"/>
                <a:ea typeface="Maven Pro"/>
              </a:rPr>
              <a:t>sequential model</a:t>
            </a:r>
            <a:r>
              <a:rPr b="0" lang="pl-PL" sz="2400" spc="-1" strike="noStrike">
                <a:solidFill>
                  <a:srgbClr val="506784"/>
                </a:solidFill>
                <a:latin typeface="Maven Pro"/>
                <a:ea typeface="Maven Pro"/>
              </a:rPr>
              <a:t> (layer by layer):</a:t>
            </a:r>
            <a:endParaRPr b="0" lang="pl-PL" sz="2400" spc="-1" strike="noStrike">
              <a:latin typeface="Arial"/>
            </a:endParaRPr>
          </a:p>
          <a:p>
            <a:pPr marL="457200" indent="-380520">
              <a:lnSpc>
                <a:spcPct val="115000"/>
              </a:lnSpc>
              <a:buClr>
                <a:srgbClr val="506784"/>
              </a:buClr>
              <a:buFont typeface="Maven Pro"/>
              <a:buChar char="-"/>
            </a:pPr>
            <a:r>
              <a:rPr b="0" lang="pl-PL" sz="2400" spc="-1" strike="noStrike">
                <a:solidFill>
                  <a:srgbClr val="506784"/>
                </a:solidFill>
                <a:latin typeface="Maven Pro"/>
                <a:ea typeface="Maven Pro"/>
              </a:rPr>
              <a:t>MLP, ConvNet, RNN</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2. Using </a:t>
            </a:r>
            <a:r>
              <a:rPr b="1" lang="pl-PL" sz="2400" spc="-1" strike="noStrike">
                <a:solidFill>
                  <a:srgbClr val="506784"/>
                </a:solidFill>
                <a:latin typeface="Maven Pro"/>
                <a:ea typeface="Maven Pro"/>
              </a:rPr>
              <a:t>functional API</a:t>
            </a:r>
            <a:r>
              <a:rPr b="0" lang="pl-PL" sz="2400" spc="-1" strike="noStrike">
                <a:solidFill>
                  <a:srgbClr val="506784"/>
                </a:solidFill>
                <a:latin typeface="Maven Pro"/>
                <a:ea typeface="Maven Pro"/>
              </a:rPr>
              <a:t> (multiple inputs/outputs, shared layers, systems of networks):</a:t>
            </a:r>
            <a:endParaRPr b="0" lang="pl-PL" sz="2400" spc="-1" strike="noStrike">
              <a:latin typeface="Arial"/>
            </a:endParaRPr>
          </a:p>
          <a:p>
            <a:pPr marL="457200" indent="-380520">
              <a:lnSpc>
                <a:spcPct val="115000"/>
              </a:lnSpc>
              <a:buClr>
                <a:srgbClr val="506784"/>
              </a:buClr>
              <a:buFont typeface="Maven Pro"/>
              <a:buChar char="-"/>
            </a:pPr>
            <a:r>
              <a:rPr b="0" lang="pl-PL" sz="2400" spc="-1" strike="noStrike">
                <a:solidFill>
                  <a:srgbClr val="506784"/>
                </a:solidFill>
                <a:latin typeface="Maven Pro"/>
                <a:ea typeface="Maven Pro"/>
              </a:rPr>
              <a:t>Object detection (f.e. Faster R-CNN)</a:t>
            </a:r>
            <a:endParaRPr b="0" lang="pl-PL" sz="2400" spc="-1" strike="noStrike">
              <a:latin typeface="Arial"/>
            </a:endParaRPr>
          </a:p>
          <a:p>
            <a:pPr marL="457200" indent="-380520">
              <a:lnSpc>
                <a:spcPct val="115000"/>
              </a:lnSpc>
              <a:buClr>
                <a:srgbClr val="506784"/>
              </a:buClr>
              <a:buFont typeface="Maven Pro"/>
              <a:buChar char="-"/>
            </a:pPr>
            <a:r>
              <a:rPr b="0" lang="pl-PL" sz="2400" spc="-1" strike="noStrike">
                <a:solidFill>
                  <a:srgbClr val="506784"/>
                </a:solidFill>
                <a:latin typeface="Maven Pro"/>
                <a:ea typeface="Maven Pro"/>
              </a:rPr>
              <a:t>Generative adversarial networks (GANs)</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3. Using </a:t>
            </a:r>
            <a:r>
              <a:rPr b="1" lang="pl-PL" sz="2400" spc="-1" strike="noStrike">
                <a:solidFill>
                  <a:srgbClr val="506784"/>
                </a:solidFill>
                <a:latin typeface="Maven Pro"/>
                <a:ea typeface="Maven Pro"/>
              </a:rPr>
              <a:t>pre-trained models </a:t>
            </a:r>
            <a:r>
              <a:rPr b="0" lang="pl-PL" sz="2400" spc="-1" strike="noStrike">
                <a:solidFill>
                  <a:srgbClr val="506784"/>
                </a:solidFill>
                <a:latin typeface="Maven Pro"/>
                <a:ea typeface="Maven Pro"/>
              </a:rPr>
              <a:t>(applications)</a:t>
            </a:r>
            <a:endParaRPr b="0" lang="pl-PL" sz="2400" spc="-1" strike="noStrike">
              <a:latin typeface="Arial"/>
            </a:endParaRPr>
          </a:p>
          <a:p>
            <a:pPr>
              <a:lnSpc>
                <a:spcPct val="115000"/>
              </a:lnSpc>
            </a:pPr>
            <a:endParaRPr b="0" lang="pl-PL" sz="2400" spc="-1" strike="noStrike">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Shape 221" descr=""/>
          <p:cNvPicPr/>
          <p:nvPr/>
        </p:nvPicPr>
        <p:blipFill>
          <a:blip r:embed="rId1"/>
          <a:stretch/>
        </p:blipFill>
        <p:spPr>
          <a:xfrm>
            <a:off x="306360" y="310320"/>
            <a:ext cx="1444320" cy="426600"/>
          </a:xfrm>
          <a:prstGeom prst="rect">
            <a:avLst/>
          </a:prstGeom>
          <a:ln>
            <a:noFill/>
          </a:ln>
        </p:spPr>
      </p:pic>
      <p:sp>
        <p:nvSpPr>
          <p:cNvPr id="154"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Building models in Keras</a:t>
            </a:r>
            <a:endParaRPr b="0" lang="pl-PL" sz="3600" spc="-1" strike="noStrike">
              <a:solidFill>
                <a:srgbClr val="000000"/>
              </a:solidFill>
              <a:latin typeface="Arial"/>
            </a:endParaRPr>
          </a:p>
        </p:txBody>
      </p:sp>
      <p:sp>
        <p:nvSpPr>
          <p:cNvPr id="155" name="CustomShape 2"/>
          <p:cNvSpPr/>
          <p:nvPr/>
        </p:nvSpPr>
        <p:spPr>
          <a:xfrm>
            <a:off x="759960" y="1297440"/>
            <a:ext cx="10541520" cy="488124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Steps to build model in Keras:</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1. </a:t>
            </a:r>
            <a:r>
              <a:rPr b="1" lang="pl-PL" sz="2400" spc="-1" strike="noStrike">
                <a:solidFill>
                  <a:srgbClr val="506784"/>
                </a:solidFill>
                <a:latin typeface="Maven Pro"/>
                <a:ea typeface="Maven Pro"/>
              </a:rPr>
              <a:t>Define model architecture</a:t>
            </a:r>
            <a:r>
              <a:rPr b="0" lang="pl-PL" sz="2400" spc="-1" strike="noStrike">
                <a:solidFill>
                  <a:srgbClr val="506784"/>
                </a:solidFill>
                <a:latin typeface="Maven Pro"/>
                <a:ea typeface="Maven Pro"/>
              </a:rPr>
              <a:t> - choose model type, add layers, define inputs and outputs, add regularization,...</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2. </a:t>
            </a:r>
            <a:r>
              <a:rPr b="1" lang="pl-PL" sz="2400" spc="-1" strike="noStrike">
                <a:solidFill>
                  <a:srgbClr val="506784"/>
                </a:solidFill>
                <a:latin typeface="Maven Pro"/>
                <a:ea typeface="Maven Pro"/>
              </a:rPr>
              <a:t>Compile</a:t>
            </a:r>
            <a:r>
              <a:rPr b="0" lang="pl-PL" sz="2400" spc="-1" strike="noStrike">
                <a:solidFill>
                  <a:srgbClr val="506784"/>
                </a:solidFill>
                <a:latin typeface="Maven Pro"/>
                <a:ea typeface="Maven Pro"/>
              </a:rPr>
              <a:t> - choose loss function, optimizer and metrics</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3. </a:t>
            </a:r>
            <a:r>
              <a:rPr b="1" lang="pl-PL" sz="2400" spc="-1" strike="noStrike">
                <a:solidFill>
                  <a:srgbClr val="506784"/>
                </a:solidFill>
                <a:latin typeface="Maven Pro"/>
                <a:ea typeface="Maven Pro"/>
              </a:rPr>
              <a:t>Fit</a:t>
            </a:r>
            <a:r>
              <a:rPr b="0" lang="pl-PL" sz="2400" spc="-1" strike="noStrike">
                <a:solidFill>
                  <a:srgbClr val="506784"/>
                </a:solidFill>
                <a:latin typeface="Maven Pro"/>
                <a:ea typeface="Maven Pro"/>
              </a:rPr>
              <a:t> - define train/validation sets, callbacks</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4. </a:t>
            </a:r>
            <a:r>
              <a:rPr b="1" lang="pl-PL" sz="2400" spc="-1" strike="noStrike">
                <a:solidFill>
                  <a:srgbClr val="506784"/>
                </a:solidFill>
                <a:latin typeface="Maven Pro"/>
                <a:ea typeface="Maven Pro"/>
              </a:rPr>
              <a:t>Evaluate / Predict</a:t>
            </a:r>
            <a:r>
              <a:rPr b="0" lang="pl-PL" sz="2400" spc="-1" strike="noStrike">
                <a:solidFill>
                  <a:srgbClr val="506784"/>
                </a:solidFill>
                <a:latin typeface="Maven Pro"/>
                <a:ea typeface="Maven Pro"/>
              </a:rPr>
              <a:t> - evaluate on test set</a:t>
            </a:r>
            <a:endParaRPr b="0" lang="pl-PL" sz="2400" spc="-1" strike="noStrike">
              <a:latin typeface="Arial"/>
            </a:endParaRPr>
          </a:p>
          <a:p>
            <a:pPr>
              <a:lnSpc>
                <a:spcPct val="115000"/>
              </a:lnSpc>
            </a:pPr>
            <a:endParaRPr b="0" lang="pl-PL" sz="24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Shape 92" descr=""/>
          <p:cNvPicPr/>
          <p:nvPr/>
        </p:nvPicPr>
        <p:blipFill>
          <a:blip r:embed="rId1"/>
          <a:stretch/>
        </p:blipFill>
        <p:spPr>
          <a:xfrm>
            <a:off x="306360" y="310320"/>
            <a:ext cx="1444320" cy="426600"/>
          </a:xfrm>
          <a:prstGeom prst="rect">
            <a:avLst/>
          </a:prstGeom>
          <a:ln>
            <a:noFill/>
          </a:ln>
        </p:spPr>
      </p:pic>
      <p:sp>
        <p:nvSpPr>
          <p:cNvPr id="93"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Scripts and data</a:t>
            </a:r>
            <a:endParaRPr b="0" lang="pl-PL" sz="3600" spc="-1" strike="noStrike">
              <a:solidFill>
                <a:srgbClr val="000000"/>
              </a:solidFill>
              <a:latin typeface="Arial"/>
            </a:endParaRPr>
          </a:p>
        </p:txBody>
      </p:sp>
      <p:sp>
        <p:nvSpPr>
          <p:cNvPr id="94" name="CustomShape 2"/>
          <p:cNvSpPr/>
          <p:nvPr/>
        </p:nvSpPr>
        <p:spPr>
          <a:xfrm>
            <a:off x="200160" y="819720"/>
            <a:ext cx="11204280" cy="6037920"/>
          </a:xfrm>
          <a:prstGeom prst="rect">
            <a:avLst/>
          </a:prstGeom>
          <a:noFill/>
          <a:ln>
            <a:noFill/>
          </a:ln>
        </p:spPr>
        <p:style>
          <a:lnRef idx="0"/>
          <a:fillRef idx="0"/>
          <a:effectRef idx="0"/>
          <a:fontRef idx="minor"/>
        </p:style>
        <p:txBody>
          <a:bodyPr tIns="91440" bIns="91440" anchor="ctr"/>
          <a:p>
            <a:pPr>
              <a:lnSpc>
                <a:spcPct val="100000"/>
              </a:lnSpc>
            </a:pPr>
            <a:r>
              <a:rPr b="1" lang="pl-PL" sz="6000" spc="-1" strike="noStrike">
                <a:solidFill>
                  <a:srgbClr val="506784"/>
                </a:solidFill>
                <a:latin typeface="Maven Pro"/>
                <a:ea typeface="Maven Pro"/>
              </a:rPr>
              <a:t>https://github.com/maju116/WhyR2018_keras</a:t>
            </a:r>
            <a:endParaRPr b="0" lang="pl-PL" sz="6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Shape 228" descr=""/>
          <p:cNvPicPr/>
          <p:nvPr/>
        </p:nvPicPr>
        <p:blipFill>
          <a:blip r:embed="rId1"/>
          <a:stretch/>
        </p:blipFill>
        <p:spPr>
          <a:xfrm>
            <a:off x="306360" y="310320"/>
            <a:ext cx="1444320" cy="426600"/>
          </a:xfrm>
          <a:prstGeom prst="rect">
            <a:avLst/>
          </a:prstGeom>
          <a:ln>
            <a:noFill/>
          </a:ln>
        </p:spPr>
      </p:pic>
      <p:sp>
        <p:nvSpPr>
          <p:cNvPr id="157"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MLP</a:t>
            </a:r>
            <a:endParaRPr b="0" lang="pl-PL" sz="3600" spc="-1" strike="noStrike">
              <a:solidFill>
                <a:srgbClr val="000000"/>
              </a:solidFill>
              <a:latin typeface="Arial"/>
            </a:endParaRPr>
          </a:p>
        </p:txBody>
      </p:sp>
      <p:sp>
        <p:nvSpPr>
          <p:cNvPr id="158" name="CustomShape 2"/>
          <p:cNvSpPr/>
          <p:nvPr/>
        </p:nvSpPr>
        <p:spPr>
          <a:xfrm>
            <a:off x="759960" y="1000800"/>
            <a:ext cx="10541520" cy="101232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In a single </a:t>
            </a:r>
            <a:r>
              <a:rPr b="1" lang="pl-PL" sz="2400" spc="-1" strike="noStrike">
                <a:solidFill>
                  <a:srgbClr val="506784"/>
                </a:solidFill>
                <a:latin typeface="Maven Pro"/>
                <a:ea typeface="Maven Pro"/>
              </a:rPr>
              <a:t>neuron</a:t>
            </a:r>
            <a:r>
              <a:rPr b="0" lang="pl-PL" sz="2400" spc="-1" strike="noStrike">
                <a:solidFill>
                  <a:srgbClr val="506784"/>
                </a:solidFill>
                <a:latin typeface="Maven Pro"/>
                <a:ea typeface="Maven Pro"/>
              </a:rPr>
              <a:t>, output is a </a:t>
            </a:r>
            <a:r>
              <a:rPr b="1" lang="pl-PL" sz="2400" spc="-1" strike="noStrike">
                <a:solidFill>
                  <a:srgbClr val="506784"/>
                </a:solidFill>
                <a:latin typeface="Maven Pro"/>
                <a:ea typeface="Maven Pro"/>
              </a:rPr>
              <a:t>linear combination</a:t>
            </a:r>
            <a:r>
              <a:rPr b="0" lang="pl-PL" sz="2400" spc="-1" strike="noStrike">
                <a:solidFill>
                  <a:srgbClr val="506784"/>
                </a:solidFill>
                <a:latin typeface="Maven Pro"/>
                <a:ea typeface="Maven Pro"/>
              </a:rPr>
              <a:t> of </a:t>
            </a:r>
            <a:r>
              <a:rPr b="1" lang="pl-PL" sz="2400" spc="-1" strike="noStrike">
                <a:solidFill>
                  <a:srgbClr val="506784"/>
                </a:solidFill>
                <a:latin typeface="Maven Pro"/>
                <a:ea typeface="Maven Pro"/>
              </a:rPr>
              <a:t>inputs</a:t>
            </a:r>
            <a:r>
              <a:rPr b="0" lang="pl-PL" sz="2400" spc="-1" strike="noStrike">
                <a:solidFill>
                  <a:srgbClr val="506784"/>
                </a:solidFill>
                <a:latin typeface="Maven Pro"/>
                <a:ea typeface="Maven Pro"/>
              </a:rPr>
              <a:t> (and sometimes </a:t>
            </a:r>
            <a:r>
              <a:rPr b="1" lang="pl-PL" sz="2400" spc="-1" strike="noStrike">
                <a:solidFill>
                  <a:srgbClr val="506784"/>
                </a:solidFill>
                <a:latin typeface="Maven Pro"/>
                <a:ea typeface="Maven Pro"/>
              </a:rPr>
              <a:t>bias</a:t>
            </a:r>
            <a:r>
              <a:rPr b="0" lang="pl-PL" sz="2400" spc="-1" strike="noStrike">
                <a:solidFill>
                  <a:srgbClr val="506784"/>
                </a:solidFill>
                <a:latin typeface="Maven Pro"/>
                <a:ea typeface="Maven Pro"/>
              </a:rPr>
              <a:t>) transformed using (usually) nonlinear </a:t>
            </a:r>
            <a:r>
              <a:rPr b="1" lang="pl-PL" sz="2400" spc="-1" strike="noStrike">
                <a:solidFill>
                  <a:srgbClr val="506784"/>
                </a:solidFill>
                <a:latin typeface="Maven Pro"/>
                <a:ea typeface="Maven Pro"/>
              </a:rPr>
              <a:t>activation function</a:t>
            </a:r>
            <a:r>
              <a:rPr b="0" lang="pl-PL" sz="2400" spc="-1" strike="noStrike">
                <a:solidFill>
                  <a:srgbClr val="506784"/>
                </a:solidFill>
                <a:latin typeface="Maven Pro"/>
                <a:ea typeface="Maven Pro"/>
              </a:rPr>
              <a:t>. </a:t>
            </a:r>
            <a:endParaRPr b="0" lang="pl-PL" sz="2400" spc="-1" strike="noStrike">
              <a:latin typeface="Arial"/>
            </a:endParaRPr>
          </a:p>
        </p:txBody>
      </p:sp>
      <p:pic>
        <p:nvPicPr>
          <p:cNvPr id="159" name="Shape 231" descr=""/>
          <p:cNvPicPr/>
          <p:nvPr/>
        </p:nvPicPr>
        <p:blipFill>
          <a:blip r:embed="rId2"/>
          <a:stretch/>
        </p:blipFill>
        <p:spPr>
          <a:xfrm>
            <a:off x="1663920" y="2557440"/>
            <a:ext cx="8282880" cy="402192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Shape 236" descr=""/>
          <p:cNvPicPr/>
          <p:nvPr/>
        </p:nvPicPr>
        <p:blipFill>
          <a:blip r:embed="rId1"/>
          <a:stretch/>
        </p:blipFill>
        <p:spPr>
          <a:xfrm>
            <a:off x="306360" y="310320"/>
            <a:ext cx="1444320" cy="426600"/>
          </a:xfrm>
          <a:prstGeom prst="rect">
            <a:avLst/>
          </a:prstGeom>
          <a:ln>
            <a:noFill/>
          </a:ln>
        </p:spPr>
      </p:pic>
      <p:sp>
        <p:nvSpPr>
          <p:cNvPr id="161"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MLP</a:t>
            </a:r>
            <a:endParaRPr b="0" lang="pl-PL" sz="3600" spc="-1" strike="noStrike">
              <a:solidFill>
                <a:srgbClr val="000000"/>
              </a:solidFill>
              <a:latin typeface="Arial"/>
            </a:endParaRPr>
          </a:p>
        </p:txBody>
      </p:sp>
      <p:sp>
        <p:nvSpPr>
          <p:cNvPr id="162" name="CustomShape 2"/>
          <p:cNvSpPr/>
          <p:nvPr/>
        </p:nvSpPr>
        <p:spPr>
          <a:xfrm>
            <a:off x="759960" y="1000800"/>
            <a:ext cx="10541520" cy="95328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An MLP consists of at least three </a:t>
            </a:r>
            <a:r>
              <a:rPr b="1" lang="pl-PL" sz="2400" spc="-1" strike="noStrike">
                <a:solidFill>
                  <a:srgbClr val="506784"/>
                </a:solidFill>
                <a:latin typeface="Maven Pro"/>
                <a:ea typeface="Maven Pro"/>
              </a:rPr>
              <a:t>layers</a:t>
            </a:r>
            <a:r>
              <a:rPr b="0" lang="pl-PL" sz="2400" spc="-1" strike="noStrike">
                <a:solidFill>
                  <a:srgbClr val="506784"/>
                </a:solidFill>
                <a:latin typeface="Maven Pro"/>
                <a:ea typeface="Maven Pro"/>
              </a:rPr>
              <a:t> of neurons (nodes, units). We can think of a neurons in </a:t>
            </a:r>
            <a:r>
              <a:rPr b="1" lang="pl-PL" sz="2400" spc="-1" strike="noStrike">
                <a:solidFill>
                  <a:srgbClr val="506784"/>
                </a:solidFill>
                <a:latin typeface="Maven Pro"/>
                <a:ea typeface="Maven Pro"/>
              </a:rPr>
              <a:t>hidden layers</a:t>
            </a:r>
            <a:r>
              <a:rPr b="0" lang="pl-PL" sz="2400" spc="-1" strike="noStrike">
                <a:solidFill>
                  <a:srgbClr val="506784"/>
                </a:solidFill>
                <a:latin typeface="Maven Pro"/>
                <a:ea typeface="Maven Pro"/>
              </a:rPr>
              <a:t> as a “new variables” created from initial inputs.</a:t>
            </a:r>
            <a:endParaRPr b="0" lang="pl-PL" sz="2400" spc="-1" strike="noStrike">
              <a:latin typeface="Arial"/>
            </a:endParaRPr>
          </a:p>
        </p:txBody>
      </p:sp>
      <p:pic>
        <p:nvPicPr>
          <p:cNvPr id="163" name="Shape 239" descr=""/>
          <p:cNvPicPr/>
          <p:nvPr/>
        </p:nvPicPr>
        <p:blipFill>
          <a:blip r:embed="rId2"/>
          <a:stretch/>
        </p:blipFill>
        <p:spPr>
          <a:xfrm>
            <a:off x="2274840" y="2391480"/>
            <a:ext cx="6987960" cy="414108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Shape 244" descr=""/>
          <p:cNvPicPr/>
          <p:nvPr/>
        </p:nvPicPr>
        <p:blipFill>
          <a:blip r:embed="rId1"/>
          <a:stretch/>
        </p:blipFill>
        <p:spPr>
          <a:xfrm>
            <a:off x="306360" y="310320"/>
            <a:ext cx="1444320" cy="426600"/>
          </a:xfrm>
          <a:prstGeom prst="rect">
            <a:avLst/>
          </a:prstGeom>
          <a:ln>
            <a:noFill/>
          </a:ln>
        </p:spPr>
      </p:pic>
      <p:sp>
        <p:nvSpPr>
          <p:cNvPr id="165"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Example</a:t>
            </a:r>
            <a:endParaRPr b="0" lang="pl-PL" sz="3600" spc="-1" strike="noStrike">
              <a:solidFill>
                <a:srgbClr val="000000"/>
              </a:solidFill>
              <a:latin typeface="Arial"/>
            </a:endParaRPr>
          </a:p>
        </p:txBody>
      </p:sp>
      <p:sp>
        <p:nvSpPr>
          <p:cNvPr id="166" name="CustomShape 2"/>
          <p:cNvSpPr/>
          <p:nvPr/>
        </p:nvSpPr>
        <p:spPr>
          <a:xfrm>
            <a:off x="759960" y="1000800"/>
            <a:ext cx="10541520" cy="95328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Regression example using </a:t>
            </a:r>
            <a:r>
              <a:rPr b="1" lang="pl-PL" sz="2400" spc="-1" strike="noStrike">
                <a:solidFill>
                  <a:srgbClr val="506784"/>
                </a:solidFill>
                <a:latin typeface="Maven Pro"/>
                <a:ea typeface="Maven Pro"/>
              </a:rPr>
              <a:t>Boston housing</a:t>
            </a:r>
            <a:r>
              <a:rPr b="0" lang="pl-PL" sz="2400" spc="-1" strike="noStrike">
                <a:solidFill>
                  <a:srgbClr val="506784"/>
                </a:solidFill>
                <a:latin typeface="Maven Pro"/>
                <a:ea typeface="Maven Pro"/>
              </a:rPr>
              <a:t> dataset.</a:t>
            </a:r>
            <a:endParaRPr b="0" lang="pl-PL" sz="2400" spc="-1" strike="noStrike">
              <a:latin typeface="Arial"/>
            </a:endParaRPr>
          </a:p>
          <a:p>
            <a:pPr>
              <a:lnSpc>
                <a:spcPct val="115000"/>
              </a:lnSpc>
            </a:pPr>
            <a:r>
              <a:rPr b="0" lang="pl-PL" sz="2400" spc="-1" strike="noStrike">
                <a:solidFill>
                  <a:srgbClr val="506784"/>
                </a:solidFill>
                <a:latin typeface="Maven Pro"/>
                <a:ea typeface="Maven Pro"/>
              </a:rPr>
              <a:t>13</a:t>
            </a:r>
            <a:r>
              <a:rPr b="1" lang="pl-PL" sz="2400" spc="-1" strike="noStrike">
                <a:solidFill>
                  <a:srgbClr val="506784"/>
                </a:solidFill>
                <a:latin typeface="Maven Pro"/>
                <a:ea typeface="Maven Pro"/>
              </a:rPr>
              <a:t> inputs</a:t>
            </a:r>
            <a:r>
              <a:rPr b="0" lang="pl-PL" sz="2400" spc="-1" strike="noStrike">
                <a:solidFill>
                  <a:srgbClr val="506784"/>
                </a:solidFill>
                <a:latin typeface="Maven Pro"/>
                <a:ea typeface="Maven Pro"/>
              </a:rPr>
              <a:t> and one output (median value of owner-occupied homes in $1000s.)</a:t>
            </a:r>
            <a:endParaRPr b="0" lang="pl-PL" sz="2400" spc="-1" strike="noStrike">
              <a:latin typeface="Arial"/>
            </a:endParaRPr>
          </a:p>
        </p:txBody>
      </p:sp>
      <p:pic>
        <p:nvPicPr>
          <p:cNvPr id="167" name="Shape 247" descr=""/>
          <p:cNvPicPr/>
          <p:nvPr/>
        </p:nvPicPr>
        <p:blipFill>
          <a:blip r:embed="rId2"/>
          <a:stretch/>
        </p:blipFill>
        <p:spPr>
          <a:xfrm>
            <a:off x="2316600" y="2703600"/>
            <a:ext cx="7427880" cy="348732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Shape 252" descr=""/>
          <p:cNvPicPr/>
          <p:nvPr/>
        </p:nvPicPr>
        <p:blipFill>
          <a:blip r:embed="rId1"/>
          <a:stretch/>
        </p:blipFill>
        <p:spPr>
          <a:xfrm>
            <a:off x="306360" y="310320"/>
            <a:ext cx="1444320" cy="426600"/>
          </a:xfrm>
          <a:prstGeom prst="rect">
            <a:avLst/>
          </a:prstGeom>
          <a:ln>
            <a:noFill/>
          </a:ln>
        </p:spPr>
      </p:pic>
      <p:sp>
        <p:nvSpPr>
          <p:cNvPr id="169"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Define model architecture</a:t>
            </a:r>
            <a:endParaRPr b="0" lang="pl-PL" sz="3600" spc="-1" strike="noStrike">
              <a:solidFill>
                <a:srgbClr val="000000"/>
              </a:solidFill>
              <a:latin typeface="Arial"/>
            </a:endParaRPr>
          </a:p>
        </p:txBody>
      </p:sp>
      <p:sp>
        <p:nvSpPr>
          <p:cNvPr id="170" name="CustomShape 2"/>
          <p:cNvSpPr/>
          <p:nvPr/>
        </p:nvSpPr>
        <p:spPr>
          <a:xfrm>
            <a:off x="306360" y="1000800"/>
            <a:ext cx="10995120" cy="95328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To initialize a sequential model use </a:t>
            </a:r>
            <a:r>
              <a:rPr b="1" lang="pl-PL" sz="2400" spc="-1" strike="noStrike">
                <a:solidFill>
                  <a:srgbClr val="506784"/>
                </a:solidFill>
                <a:latin typeface="Maven Pro"/>
                <a:ea typeface="Maven Pro"/>
              </a:rPr>
              <a:t>keras_model_sequential()</a:t>
            </a:r>
            <a:r>
              <a:rPr b="0" lang="pl-PL" sz="2400" spc="-1" strike="noStrike">
                <a:solidFill>
                  <a:srgbClr val="506784"/>
                </a:solidFill>
                <a:latin typeface="Maven Pro"/>
                <a:ea typeface="Maven Pro"/>
              </a:rPr>
              <a:t> function.</a:t>
            </a:r>
            <a:endParaRPr b="0" lang="pl-PL" sz="2400" spc="-1" strike="noStrike">
              <a:latin typeface="Arial"/>
            </a:endParaRPr>
          </a:p>
        </p:txBody>
      </p:sp>
      <p:pic>
        <p:nvPicPr>
          <p:cNvPr id="171" name="Shape 255" descr=""/>
          <p:cNvPicPr/>
          <p:nvPr/>
        </p:nvPicPr>
        <p:blipFill>
          <a:blip r:embed="rId2"/>
          <a:stretch/>
        </p:blipFill>
        <p:spPr>
          <a:xfrm>
            <a:off x="152280" y="2106720"/>
            <a:ext cx="11886840" cy="281916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Shape 260" descr=""/>
          <p:cNvPicPr/>
          <p:nvPr/>
        </p:nvPicPr>
        <p:blipFill>
          <a:blip r:embed="rId1"/>
          <a:stretch/>
        </p:blipFill>
        <p:spPr>
          <a:xfrm>
            <a:off x="306360" y="310320"/>
            <a:ext cx="1444320" cy="426600"/>
          </a:xfrm>
          <a:prstGeom prst="rect">
            <a:avLst/>
          </a:prstGeom>
          <a:ln>
            <a:noFill/>
          </a:ln>
        </p:spPr>
      </p:pic>
      <p:sp>
        <p:nvSpPr>
          <p:cNvPr id="173"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Define model architecture</a:t>
            </a:r>
            <a:endParaRPr b="0" lang="pl-PL" sz="3600" spc="-1" strike="noStrike">
              <a:solidFill>
                <a:srgbClr val="000000"/>
              </a:solidFill>
              <a:latin typeface="Arial"/>
            </a:endParaRPr>
          </a:p>
        </p:txBody>
      </p:sp>
      <p:sp>
        <p:nvSpPr>
          <p:cNvPr id="174" name="CustomShape 2"/>
          <p:cNvSpPr/>
          <p:nvPr/>
        </p:nvSpPr>
        <p:spPr>
          <a:xfrm>
            <a:off x="306360" y="1000800"/>
            <a:ext cx="10995120" cy="171576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We can add new layers using </a:t>
            </a:r>
            <a:r>
              <a:rPr b="1" lang="pl-PL" sz="2400" spc="-1" strike="noStrike">
                <a:solidFill>
                  <a:srgbClr val="506784"/>
                </a:solidFill>
                <a:latin typeface="Maven Pro"/>
                <a:ea typeface="Maven Pro"/>
              </a:rPr>
              <a:t>%&gt;%</a:t>
            </a:r>
            <a:r>
              <a:rPr b="0" lang="pl-PL" sz="2400" spc="-1" strike="noStrike">
                <a:solidFill>
                  <a:srgbClr val="506784"/>
                </a:solidFill>
                <a:latin typeface="Maven Pro"/>
                <a:ea typeface="Maven Pro"/>
              </a:rPr>
              <a:t> operator. Note that keras models are changed </a:t>
            </a:r>
            <a:r>
              <a:rPr b="1" lang="pl-PL" sz="2400" spc="-1" strike="noStrike">
                <a:solidFill>
                  <a:srgbClr val="506784"/>
                </a:solidFill>
                <a:latin typeface="Maven Pro"/>
                <a:ea typeface="Maven Pro"/>
              </a:rPr>
              <a:t>in-place</a:t>
            </a:r>
            <a:r>
              <a:rPr b="0" lang="pl-PL" sz="2400" spc="-1" strike="noStrike">
                <a:solidFill>
                  <a:srgbClr val="506784"/>
                </a:solidFill>
                <a:latin typeface="Maven Pro"/>
                <a:ea typeface="Maven Pro"/>
              </a:rPr>
              <a:t> and there’s no need for second assignment. </a:t>
            </a:r>
            <a:r>
              <a:rPr b="1" lang="pl-PL" sz="2400" spc="-1" strike="noStrike">
                <a:solidFill>
                  <a:srgbClr val="506784"/>
                </a:solidFill>
                <a:latin typeface="Maven Pro"/>
                <a:ea typeface="Maven Pro"/>
              </a:rPr>
              <a:t>layer_dense()</a:t>
            </a:r>
            <a:r>
              <a:rPr b="0" lang="pl-PL" sz="2400" spc="-1" strike="noStrike">
                <a:solidFill>
                  <a:srgbClr val="506784"/>
                </a:solidFill>
                <a:latin typeface="Maven Pro"/>
                <a:ea typeface="Maven Pro"/>
              </a:rPr>
              <a:t> adds fully connected layer (here with 16 </a:t>
            </a:r>
            <a:r>
              <a:rPr b="1" lang="pl-PL" sz="2400" spc="-1" strike="noStrike">
                <a:solidFill>
                  <a:srgbClr val="506784"/>
                </a:solidFill>
                <a:latin typeface="Maven Pro"/>
                <a:ea typeface="Maven Pro"/>
              </a:rPr>
              <a:t>neurons</a:t>
            </a:r>
            <a:r>
              <a:rPr b="0" lang="pl-PL" sz="2400" spc="-1" strike="noStrike">
                <a:solidFill>
                  <a:srgbClr val="506784"/>
                </a:solidFill>
                <a:latin typeface="Maven Pro"/>
                <a:ea typeface="Maven Pro"/>
              </a:rPr>
              <a:t> and </a:t>
            </a:r>
            <a:r>
              <a:rPr b="1" lang="pl-PL" sz="2400" spc="-1" strike="noStrike">
                <a:solidFill>
                  <a:srgbClr val="506784"/>
                </a:solidFill>
                <a:latin typeface="Maven Pro"/>
                <a:ea typeface="Maven Pro"/>
              </a:rPr>
              <a:t>tanh</a:t>
            </a:r>
            <a:r>
              <a:rPr b="0" lang="pl-PL" sz="2400" spc="-1" strike="noStrike">
                <a:solidFill>
                  <a:srgbClr val="506784"/>
                </a:solidFill>
                <a:latin typeface="Maven Pro"/>
                <a:ea typeface="Maven Pro"/>
              </a:rPr>
              <a:t> as activation). First layer should always specify </a:t>
            </a:r>
            <a:r>
              <a:rPr b="1" lang="pl-PL" sz="2400" spc="-1" strike="noStrike">
                <a:solidFill>
                  <a:srgbClr val="506784"/>
                </a:solidFill>
                <a:latin typeface="Maven Pro"/>
                <a:ea typeface="Maven Pro"/>
              </a:rPr>
              <a:t>input shape</a:t>
            </a:r>
            <a:r>
              <a:rPr b="0" lang="pl-PL" sz="2400" spc="-1" strike="noStrike">
                <a:solidFill>
                  <a:srgbClr val="506784"/>
                </a:solidFill>
                <a:latin typeface="Maven Pro"/>
                <a:ea typeface="Maven Pro"/>
              </a:rPr>
              <a:t>.</a:t>
            </a:r>
            <a:endParaRPr b="0" lang="pl-PL" sz="2400" spc="-1" strike="noStrike">
              <a:latin typeface="Arial"/>
            </a:endParaRPr>
          </a:p>
        </p:txBody>
      </p:sp>
      <p:pic>
        <p:nvPicPr>
          <p:cNvPr id="175" name="Shape 263" descr=""/>
          <p:cNvPicPr/>
          <p:nvPr/>
        </p:nvPicPr>
        <p:blipFill>
          <a:blip r:embed="rId2"/>
          <a:stretch/>
        </p:blipFill>
        <p:spPr>
          <a:xfrm>
            <a:off x="306360" y="2823120"/>
            <a:ext cx="11886840" cy="358164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Shape 268" descr=""/>
          <p:cNvPicPr/>
          <p:nvPr/>
        </p:nvPicPr>
        <p:blipFill>
          <a:blip r:embed="rId1"/>
          <a:stretch/>
        </p:blipFill>
        <p:spPr>
          <a:xfrm>
            <a:off x="306360" y="310320"/>
            <a:ext cx="1444320" cy="426600"/>
          </a:xfrm>
          <a:prstGeom prst="rect">
            <a:avLst/>
          </a:prstGeom>
          <a:ln>
            <a:noFill/>
          </a:ln>
        </p:spPr>
      </p:pic>
      <p:sp>
        <p:nvSpPr>
          <p:cNvPr id="177"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Define model architecture</a:t>
            </a:r>
            <a:endParaRPr b="0" lang="pl-PL" sz="3600" spc="-1" strike="noStrike">
              <a:solidFill>
                <a:srgbClr val="000000"/>
              </a:solidFill>
              <a:latin typeface="Arial"/>
            </a:endParaRPr>
          </a:p>
        </p:txBody>
      </p:sp>
      <p:sp>
        <p:nvSpPr>
          <p:cNvPr id="178" name="CustomShape 2"/>
          <p:cNvSpPr/>
          <p:nvPr/>
        </p:nvSpPr>
        <p:spPr>
          <a:xfrm>
            <a:off x="306360" y="1000800"/>
            <a:ext cx="10995120" cy="171576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In similar way we will add output layer. We will use only one neuron with linear activation - regression task. </a:t>
            </a:r>
            <a:endParaRPr b="0" lang="pl-PL" sz="2400" spc="-1" strike="noStrike">
              <a:latin typeface="Arial"/>
            </a:endParaRPr>
          </a:p>
        </p:txBody>
      </p:sp>
      <p:pic>
        <p:nvPicPr>
          <p:cNvPr id="179" name="Shape 271" descr=""/>
          <p:cNvPicPr/>
          <p:nvPr/>
        </p:nvPicPr>
        <p:blipFill>
          <a:blip r:embed="rId2"/>
          <a:stretch/>
        </p:blipFill>
        <p:spPr>
          <a:xfrm>
            <a:off x="306360" y="2232360"/>
            <a:ext cx="11525760" cy="383616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Shape 276" descr=""/>
          <p:cNvPicPr/>
          <p:nvPr/>
        </p:nvPicPr>
        <p:blipFill>
          <a:blip r:embed="rId1"/>
          <a:stretch/>
        </p:blipFill>
        <p:spPr>
          <a:xfrm>
            <a:off x="306360" y="310320"/>
            <a:ext cx="1444320" cy="426600"/>
          </a:xfrm>
          <a:prstGeom prst="rect">
            <a:avLst/>
          </a:prstGeom>
          <a:ln>
            <a:noFill/>
          </a:ln>
        </p:spPr>
      </p:pic>
      <p:sp>
        <p:nvSpPr>
          <p:cNvPr id="181"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Loss function and optimization</a:t>
            </a:r>
            <a:endParaRPr b="0" lang="pl-PL" sz="3600" spc="-1" strike="noStrike">
              <a:solidFill>
                <a:srgbClr val="000000"/>
              </a:solidFill>
              <a:latin typeface="Arial"/>
            </a:endParaRPr>
          </a:p>
        </p:txBody>
      </p:sp>
      <p:sp>
        <p:nvSpPr>
          <p:cNvPr id="182" name="CustomShape 2"/>
          <p:cNvSpPr/>
          <p:nvPr/>
        </p:nvSpPr>
        <p:spPr>
          <a:xfrm>
            <a:off x="306360" y="1000800"/>
            <a:ext cx="10995120" cy="107892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Neural network weights are updated in a process called </a:t>
            </a:r>
            <a:r>
              <a:rPr b="1" lang="pl-PL" sz="2400" spc="-1" strike="noStrike">
                <a:solidFill>
                  <a:srgbClr val="506784"/>
                </a:solidFill>
                <a:latin typeface="Maven Pro"/>
                <a:ea typeface="Maven Pro"/>
              </a:rPr>
              <a:t>backpropagation</a:t>
            </a:r>
            <a:r>
              <a:rPr b="0" lang="pl-PL" sz="2400" spc="-1" strike="noStrike">
                <a:solidFill>
                  <a:srgbClr val="506784"/>
                </a:solidFill>
                <a:latin typeface="Maven Pro"/>
                <a:ea typeface="Maven Pro"/>
              </a:rPr>
              <a:t>. Choosing good optimization algorithm is crucial. </a:t>
            </a:r>
            <a:endParaRPr b="0" lang="pl-PL" sz="2400" spc="-1" strike="noStrike">
              <a:latin typeface="Arial"/>
            </a:endParaRPr>
          </a:p>
        </p:txBody>
      </p:sp>
      <p:pic>
        <p:nvPicPr>
          <p:cNvPr id="183" name="Shape 279" descr=""/>
          <p:cNvPicPr/>
          <p:nvPr/>
        </p:nvPicPr>
        <p:blipFill>
          <a:blip r:embed="rId2"/>
          <a:stretch/>
        </p:blipFill>
        <p:spPr>
          <a:xfrm>
            <a:off x="510480" y="2232360"/>
            <a:ext cx="4955040" cy="3836160"/>
          </a:xfrm>
          <a:prstGeom prst="rect">
            <a:avLst/>
          </a:prstGeom>
          <a:ln>
            <a:noFill/>
          </a:ln>
        </p:spPr>
      </p:pic>
      <p:pic>
        <p:nvPicPr>
          <p:cNvPr id="184" name="Shape 280" descr=""/>
          <p:cNvPicPr/>
          <p:nvPr/>
        </p:nvPicPr>
        <p:blipFill>
          <a:blip r:embed="rId3"/>
          <a:stretch/>
        </p:blipFill>
        <p:spPr>
          <a:xfrm>
            <a:off x="5618520" y="2232360"/>
            <a:ext cx="4955040" cy="3836160"/>
          </a:xfrm>
          <a:prstGeom prst="rect">
            <a:avLst/>
          </a:prstGeom>
          <a:ln>
            <a:noFill/>
          </a:ln>
        </p:spPr>
      </p:pic>
      <p:sp>
        <p:nvSpPr>
          <p:cNvPr id="185" name="CustomShape 3"/>
          <p:cNvSpPr/>
          <p:nvPr/>
        </p:nvSpPr>
        <p:spPr>
          <a:xfrm>
            <a:off x="318240" y="6311520"/>
            <a:ext cx="5147280" cy="304920"/>
          </a:xfrm>
          <a:prstGeom prst="rect">
            <a:avLst/>
          </a:prstGeom>
          <a:noFill/>
          <a:ln>
            <a:noFill/>
          </a:ln>
        </p:spPr>
        <p:style>
          <a:lnRef idx="0"/>
          <a:fillRef idx="0"/>
          <a:effectRef idx="0"/>
          <a:fontRef idx="minor"/>
        </p:style>
        <p:txBody>
          <a:bodyPr tIns="91440" bIns="91440"/>
          <a:p>
            <a:pPr>
              <a:lnSpc>
                <a:spcPct val="100000"/>
              </a:lnSpc>
            </a:pPr>
            <a:r>
              <a:rPr b="0" lang="pl-PL" sz="1400" spc="-1" strike="noStrike">
                <a:solidFill>
                  <a:srgbClr val="000000"/>
                </a:solidFill>
                <a:latin typeface="Arial"/>
                <a:ea typeface="Arial"/>
              </a:rPr>
              <a:t>Source: http://ruder.io/optimizing-gradient-descent/</a:t>
            </a:r>
            <a:endParaRPr b="0" lang="pl-PL" sz="1400" spc="-1" strike="noStrike">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Shape 286" descr=""/>
          <p:cNvPicPr/>
          <p:nvPr/>
        </p:nvPicPr>
        <p:blipFill>
          <a:blip r:embed="rId1"/>
          <a:stretch/>
        </p:blipFill>
        <p:spPr>
          <a:xfrm>
            <a:off x="306360" y="310320"/>
            <a:ext cx="1444320" cy="426600"/>
          </a:xfrm>
          <a:prstGeom prst="rect">
            <a:avLst/>
          </a:prstGeom>
          <a:ln>
            <a:noFill/>
          </a:ln>
        </p:spPr>
      </p:pic>
      <p:sp>
        <p:nvSpPr>
          <p:cNvPr id="187"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Gradient descent</a:t>
            </a:r>
            <a:endParaRPr b="0" lang="pl-PL" sz="3600" spc="-1" strike="noStrike">
              <a:solidFill>
                <a:srgbClr val="000000"/>
              </a:solidFill>
              <a:latin typeface="Arial"/>
            </a:endParaRPr>
          </a:p>
        </p:txBody>
      </p:sp>
      <p:pic>
        <p:nvPicPr>
          <p:cNvPr id="188" name="Shape 288" descr=""/>
          <p:cNvPicPr/>
          <p:nvPr/>
        </p:nvPicPr>
        <p:blipFill>
          <a:blip r:embed="rId2"/>
          <a:stretch/>
        </p:blipFill>
        <p:spPr>
          <a:xfrm>
            <a:off x="1294560" y="938160"/>
            <a:ext cx="9602280" cy="498132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Shape 293" descr=""/>
          <p:cNvPicPr/>
          <p:nvPr/>
        </p:nvPicPr>
        <p:blipFill>
          <a:blip r:embed="rId1"/>
          <a:stretch/>
        </p:blipFill>
        <p:spPr>
          <a:xfrm>
            <a:off x="306360" y="310320"/>
            <a:ext cx="1444320" cy="426600"/>
          </a:xfrm>
          <a:prstGeom prst="rect">
            <a:avLst/>
          </a:prstGeom>
          <a:ln>
            <a:noFill/>
          </a:ln>
        </p:spPr>
      </p:pic>
      <p:sp>
        <p:nvSpPr>
          <p:cNvPr id="190"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Gradient descent</a:t>
            </a:r>
            <a:endParaRPr b="0" lang="pl-PL" sz="3600" spc="-1" strike="noStrike">
              <a:solidFill>
                <a:srgbClr val="000000"/>
              </a:solidFill>
              <a:latin typeface="Arial"/>
            </a:endParaRPr>
          </a:p>
        </p:txBody>
      </p:sp>
      <p:pic>
        <p:nvPicPr>
          <p:cNvPr id="191" name="Shape 295" descr=""/>
          <p:cNvPicPr/>
          <p:nvPr/>
        </p:nvPicPr>
        <p:blipFill>
          <a:blip r:embed="rId2"/>
          <a:stretch/>
        </p:blipFill>
        <p:spPr>
          <a:xfrm>
            <a:off x="152280" y="1153080"/>
            <a:ext cx="11876760" cy="555228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Shape 300" descr=""/>
          <p:cNvPicPr/>
          <p:nvPr/>
        </p:nvPicPr>
        <p:blipFill>
          <a:blip r:embed="rId1"/>
          <a:stretch/>
        </p:blipFill>
        <p:spPr>
          <a:xfrm>
            <a:off x="306360" y="310320"/>
            <a:ext cx="1444320" cy="426600"/>
          </a:xfrm>
          <a:prstGeom prst="rect">
            <a:avLst/>
          </a:prstGeom>
          <a:ln>
            <a:noFill/>
          </a:ln>
        </p:spPr>
      </p:pic>
      <p:sp>
        <p:nvSpPr>
          <p:cNvPr id="193"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Compile model</a:t>
            </a:r>
            <a:endParaRPr b="0" lang="pl-PL" sz="3600" spc="-1" strike="noStrike">
              <a:solidFill>
                <a:srgbClr val="000000"/>
              </a:solidFill>
              <a:latin typeface="Arial"/>
            </a:endParaRPr>
          </a:p>
        </p:txBody>
      </p:sp>
      <p:sp>
        <p:nvSpPr>
          <p:cNvPr id="194" name="CustomShape 2"/>
          <p:cNvSpPr/>
          <p:nvPr/>
        </p:nvSpPr>
        <p:spPr>
          <a:xfrm>
            <a:off x="306360" y="1000800"/>
            <a:ext cx="10995120" cy="257796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After defining architecture of our model we have to configure it for training, we can do this with </a:t>
            </a:r>
            <a:r>
              <a:rPr b="1" lang="pl-PL" sz="2400" spc="-1" strike="noStrike">
                <a:solidFill>
                  <a:srgbClr val="506784"/>
                </a:solidFill>
                <a:latin typeface="Maven Pro"/>
                <a:ea typeface="Maven Pro"/>
              </a:rPr>
              <a:t>compile()</a:t>
            </a:r>
            <a:r>
              <a:rPr b="0" lang="pl-PL" sz="2400" spc="-1" strike="noStrike">
                <a:solidFill>
                  <a:srgbClr val="506784"/>
                </a:solidFill>
                <a:latin typeface="Maven Pro"/>
                <a:ea typeface="Maven Pro"/>
              </a:rPr>
              <a:t> function. We have to define:</a:t>
            </a:r>
            <a:endParaRPr b="0" lang="pl-PL" sz="2400" spc="-1" strike="noStrike">
              <a:latin typeface="Arial"/>
            </a:endParaRPr>
          </a:p>
          <a:p>
            <a:pPr marL="457200" indent="-380520">
              <a:lnSpc>
                <a:spcPct val="115000"/>
              </a:lnSpc>
              <a:buClr>
                <a:srgbClr val="506784"/>
              </a:buClr>
              <a:buFont typeface="Maven Pro"/>
              <a:buChar char="-"/>
            </a:pPr>
            <a:r>
              <a:rPr b="1" lang="pl-PL" sz="2400" spc="-1" strike="noStrike">
                <a:solidFill>
                  <a:srgbClr val="506784"/>
                </a:solidFill>
                <a:latin typeface="Maven Pro"/>
                <a:ea typeface="Maven Pro"/>
              </a:rPr>
              <a:t>loss</a:t>
            </a:r>
            <a:r>
              <a:rPr b="0" lang="pl-PL" sz="2400" spc="-1" strike="noStrike">
                <a:solidFill>
                  <a:srgbClr val="506784"/>
                </a:solidFill>
                <a:latin typeface="Maven Pro"/>
                <a:ea typeface="Maven Pro"/>
              </a:rPr>
              <a:t> - loss function to minimize </a:t>
            </a:r>
            <a:endParaRPr b="0" lang="pl-PL" sz="2400" spc="-1" strike="noStrike">
              <a:latin typeface="Arial"/>
            </a:endParaRPr>
          </a:p>
          <a:p>
            <a:pPr marL="457200" indent="-380520">
              <a:lnSpc>
                <a:spcPct val="115000"/>
              </a:lnSpc>
              <a:buClr>
                <a:srgbClr val="506784"/>
              </a:buClr>
              <a:buFont typeface="Maven Pro"/>
              <a:buChar char="-"/>
            </a:pPr>
            <a:r>
              <a:rPr b="1" lang="pl-PL" sz="2400" spc="-1" strike="noStrike">
                <a:solidFill>
                  <a:srgbClr val="506784"/>
                </a:solidFill>
                <a:latin typeface="Maven Pro"/>
                <a:ea typeface="Maven Pro"/>
              </a:rPr>
              <a:t>optimizer</a:t>
            </a:r>
            <a:r>
              <a:rPr b="0" lang="pl-PL" sz="2400" spc="-1" strike="noStrike">
                <a:solidFill>
                  <a:srgbClr val="506784"/>
                </a:solidFill>
                <a:latin typeface="Maven Pro"/>
                <a:ea typeface="Maven Pro"/>
              </a:rPr>
              <a:t> - algorithm that will minimize loss</a:t>
            </a:r>
            <a:endParaRPr b="0" lang="pl-PL" sz="2400" spc="-1" strike="noStrike">
              <a:latin typeface="Arial"/>
            </a:endParaRPr>
          </a:p>
          <a:p>
            <a:pPr marL="457200" indent="-380520">
              <a:lnSpc>
                <a:spcPct val="115000"/>
              </a:lnSpc>
              <a:buClr>
                <a:srgbClr val="506784"/>
              </a:buClr>
              <a:buFont typeface="Maven Pro"/>
              <a:buChar char="-"/>
            </a:pPr>
            <a:r>
              <a:rPr b="1" lang="pl-PL" sz="2400" spc="-1" strike="noStrike">
                <a:solidFill>
                  <a:srgbClr val="506784"/>
                </a:solidFill>
                <a:latin typeface="Maven Pro"/>
                <a:ea typeface="Maven Pro"/>
              </a:rPr>
              <a:t>metrics</a:t>
            </a:r>
            <a:r>
              <a:rPr b="0" lang="pl-PL" sz="2400" spc="-1" strike="noStrike">
                <a:solidFill>
                  <a:srgbClr val="506784"/>
                </a:solidFill>
                <a:latin typeface="Maven Pro"/>
                <a:ea typeface="Maven Pro"/>
              </a:rPr>
              <a:t> (optional) - additional metrics to print</a:t>
            </a:r>
            <a:endParaRPr b="0" lang="pl-PL" sz="2400" spc="-1" strike="noStrike">
              <a:latin typeface="Arial"/>
            </a:endParaRPr>
          </a:p>
        </p:txBody>
      </p:sp>
      <p:pic>
        <p:nvPicPr>
          <p:cNvPr id="195" name="Shape 303" descr=""/>
          <p:cNvPicPr/>
          <p:nvPr/>
        </p:nvPicPr>
        <p:blipFill>
          <a:blip r:embed="rId2"/>
          <a:stretch/>
        </p:blipFill>
        <p:spPr>
          <a:xfrm>
            <a:off x="195120" y="3784320"/>
            <a:ext cx="11801160" cy="150444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Shape 99" descr=""/>
          <p:cNvPicPr/>
          <p:nvPr/>
        </p:nvPicPr>
        <p:blipFill>
          <a:blip r:embed="rId1"/>
          <a:stretch/>
        </p:blipFill>
        <p:spPr>
          <a:xfrm>
            <a:off x="306360" y="310320"/>
            <a:ext cx="1444320" cy="426600"/>
          </a:xfrm>
          <a:prstGeom prst="rect">
            <a:avLst/>
          </a:prstGeom>
          <a:ln>
            <a:noFill/>
          </a:ln>
        </p:spPr>
      </p:pic>
      <p:sp>
        <p:nvSpPr>
          <p:cNvPr id="96"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Who am I</a:t>
            </a:r>
            <a:endParaRPr b="0" lang="pl-PL" sz="3600" spc="-1" strike="noStrike">
              <a:solidFill>
                <a:srgbClr val="000000"/>
              </a:solidFill>
              <a:latin typeface="Arial"/>
            </a:endParaRPr>
          </a:p>
        </p:txBody>
      </p:sp>
      <p:sp>
        <p:nvSpPr>
          <p:cNvPr id="97" name="CustomShape 2"/>
          <p:cNvSpPr/>
          <p:nvPr/>
        </p:nvSpPr>
        <p:spPr>
          <a:xfrm>
            <a:off x="200160" y="819720"/>
            <a:ext cx="11204280" cy="6037920"/>
          </a:xfrm>
          <a:prstGeom prst="rect">
            <a:avLst/>
          </a:prstGeom>
          <a:noFill/>
          <a:ln>
            <a:noFill/>
          </a:ln>
        </p:spPr>
        <p:style>
          <a:lnRef idx="0"/>
          <a:fillRef idx="0"/>
          <a:effectRef idx="0"/>
          <a:fontRef idx="minor"/>
        </p:style>
        <p:txBody>
          <a:bodyPr tIns="91440" bIns="91440" anchor="ctr"/>
          <a:p>
            <a:pPr>
              <a:lnSpc>
                <a:spcPct val="100000"/>
              </a:lnSpc>
            </a:pPr>
            <a:r>
              <a:rPr b="0" lang="pl-PL" sz="1800" spc="-1" strike="noStrike">
                <a:solidFill>
                  <a:srgbClr val="506784"/>
                </a:solidFill>
                <a:latin typeface="Maven Pro"/>
                <a:ea typeface="Maven Pro"/>
              </a:rPr>
              <a:t>My name is Michał Maj:</a:t>
            </a:r>
            <a:endParaRPr b="0" lang="pl-PL" sz="1800" spc="-1" strike="noStrike">
              <a:latin typeface="Arial"/>
            </a:endParaRPr>
          </a:p>
          <a:p>
            <a:pPr>
              <a:lnSpc>
                <a:spcPct val="100000"/>
              </a:lnSpc>
            </a:pPr>
            <a:endParaRPr b="0" lang="pl-PL" sz="1800" spc="-1" strike="noStrike">
              <a:latin typeface="Arial"/>
            </a:endParaRPr>
          </a:p>
          <a:p>
            <a:pPr>
              <a:lnSpc>
                <a:spcPct val="100000"/>
              </a:lnSpc>
            </a:pPr>
            <a:endParaRPr b="0" lang="pl-PL" sz="1800" spc="-1" strike="noStrike">
              <a:latin typeface="Arial"/>
            </a:endParaRPr>
          </a:p>
          <a:p>
            <a:pPr>
              <a:lnSpc>
                <a:spcPct val="100000"/>
              </a:lnSpc>
            </a:pPr>
            <a:r>
              <a:rPr b="0" lang="pl-PL" sz="1800" spc="-1" strike="noStrike">
                <a:solidFill>
                  <a:srgbClr val="506784"/>
                </a:solidFill>
                <a:latin typeface="Maven Pro"/>
                <a:ea typeface="Maven Pro"/>
              </a:rPr>
              <a:t> </a:t>
            </a:r>
            <a:r>
              <a:rPr b="0" lang="pl-PL" sz="1800" spc="-1" strike="noStrike">
                <a:solidFill>
                  <a:srgbClr val="506784"/>
                </a:solidFill>
                <a:latin typeface="Maven Pro"/>
                <a:ea typeface="Maven Pro"/>
              </a:rPr>
              <a:t>- Linkedin https://www.linkedin.com/in/michal-maj116/</a:t>
            </a:r>
            <a:endParaRPr b="0" lang="pl-PL" sz="1800" spc="-1" strike="noStrike">
              <a:latin typeface="Arial"/>
            </a:endParaRPr>
          </a:p>
          <a:p>
            <a:pPr>
              <a:lnSpc>
                <a:spcPct val="100000"/>
              </a:lnSpc>
            </a:pPr>
            <a:r>
              <a:rPr b="0" lang="pl-PL" sz="1800" spc="-1" strike="noStrike">
                <a:solidFill>
                  <a:srgbClr val="506784"/>
                </a:solidFill>
                <a:latin typeface="Maven Pro"/>
                <a:ea typeface="Maven Pro"/>
              </a:rPr>
              <a:t> </a:t>
            </a:r>
            <a:r>
              <a:rPr b="0" lang="pl-PL" sz="1800" spc="-1" strike="noStrike">
                <a:solidFill>
                  <a:srgbClr val="506784"/>
                </a:solidFill>
                <a:latin typeface="Maven Pro"/>
                <a:ea typeface="Maven Pro"/>
              </a:rPr>
              <a:t>- Twitter @MichalMaj116</a:t>
            </a:r>
            <a:endParaRPr b="0" lang="pl-PL" sz="1800" spc="-1" strike="noStrike">
              <a:latin typeface="Arial"/>
            </a:endParaRPr>
          </a:p>
          <a:p>
            <a:pPr>
              <a:lnSpc>
                <a:spcPct val="100000"/>
              </a:lnSpc>
            </a:pPr>
            <a:endParaRPr b="0" lang="pl-PL" sz="1800" spc="-1" strike="noStrike">
              <a:latin typeface="Arial"/>
            </a:endParaRPr>
          </a:p>
          <a:p>
            <a:pPr>
              <a:lnSpc>
                <a:spcPct val="100000"/>
              </a:lnSpc>
            </a:pPr>
            <a:r>
              <a:rPr b="0" lang="pl-PL" sz="1800" spc="-1" strike="noStrike">
                <a:solidFill>
                  <a:srgbClr val="506784"/>
                </a:solidFill>
                <a:latin typeface="Maven Pro"/>
                <a:ea typeface="Maven Pro"/>
              </a:rPr>
              <a:t>I am a Data Scientist at Appsilon Data Science (https://appsilondatascience.com) </a:t>
            </a:r>
            <a:endParaRPr b="0" lang="pl-PL" sz="1800" spc="-1" strike="noStrike">
              <a:latin typeface="Arial"/>
            </a:endParaRPr>
          </a:p>
          <a:p>
            <a:pPr>
              <a:lnSpc>
                <a:spcPct val="100000"/>
              </a:lnSpc>
            </a:pPr>
            <a:endParaRPr b="0" lang="pl-PL" sz="1800" spc="-1" strike="noStrike">
              <a:latin typeface="Arial"/>
            </a:endParaRPr>
          </a:p>
          <a:p>
            <a:pPr>
              <a:lnSpc>
                <a:spcPct val="100000"/>
              </a:lnSpc>
            </a:pPr>
            <a:endParaRPr b="0" lang="pl-PL" sz="1800" spc="-1" strike="noStrike">
              <a:latin typeface="Arial"/>
            </a:endParaRPr>
          </a:p>
          <a:p>
            <a:pPr>
              <a:lnSpc>
                <a:spcPct val="100000"/>
              </a:lnSpc>
            </a:pPr>
            <a:r>
              <a:rPr b="0" lang="pl-PL" sz="1800" spc="-1" strike="noStrike">
                <a:solidFill>
                  <a:srgbClr val="506784"/>
                </a:solidFill>
                <a:latin typeface="Maven Pro"/>
                <a:ea typeface="Maven Pro"/>
              </a:rPr>
              <a:t>I am interested in machine learning and statistics. I love new challenges and I'm always ready to help solving data science problems. I'm a big R language enthusiast and a frequent guest in R Enthusiasts meetups in Gdańsk (https://www.meetup.com/Trojmiejska-Grupa-Entuzjastow-R/).</a:t>
            </a:r>
            <a:endParaRPr b="0" lang="pl-PL" sz="1800" spc="-1" strike="noStrike">
              <a:latin typeface="Arial"/>
            </a:endParaRPr>
          </a:p>
          <a:p>
            <a:pPr>
              <a:lnSpc>
                <a:spcPct val="100000"/>
              </a:lnSpc>
            </a:pPr>
            <a:endParaRPr b="0" lang="pl-PL" sz="1800" spc="-1" strike="noStrike">
              <a:latin typeface="Arial"/>
            </a:endParaRPr>
          </a:p>
          <a:p>
            <a:pPr>
              <a:lnSpc>
                <a:spcPct val="100000"/>
              </a:lnSpc>
            </a:pPr>
            <a:r>
              <a:rPr b="0" lang="pl-PL" sz="1800" spc="-1" strike="noStrike">
                <a:solidFill>
                  <a:srgbClr val="506784"/>
                </a:solidFill>
                <a:latin typeface="Maven Pro"/>
                <a:ea typeface="Maven Pro"/>
              </a:rPr>
              <a:t>Hobbies: cosmology, string theory, AI, swimming… So basically I’m a nerd who likes to swim :)</a:t>
            </a:r>
            <a:endParaRPr b="0" lang="pl-PL" sz="1800" spc="-1" strike="noStrike">
              <a:latin typeface="Arial"/>
            </a:endParaRPr>
          </a:p>
          <a:p>
            <a:pPr>
              <a:lnSpc>
                <a:spcPct val="100000"/>
              </a:lnSpc>
            </a:pPr>
            <a:endParaRPr b="0" lang="pl-PL" sz="1800" spc="-1" strike="noStrike">
              <a:latin typeface="Arial"/>
            </a:endParaRPr>
          </a:p>
          <a:p>
            <a:pPr>
              <a:lnSpc>
                <a:spcPct val="100000"/>
              </a:lnSpc>
            </a:pPr>
            <a:endParaRPr b="0" lang="pl-PL" sz="1800" spc="-1" strike="noStrike">
              <a:latin typeface="Arial"/>
            </a:endParaRPr>
          </a:p>
        </p:txBody>
      </p:sp>
      <p:pic>
        <p:nvPicPr>
          <p:cNvPr id="98" name="Shape 102" descr=""/>
          <p:cNvPicPr/>
          <p:nvPr/>
        </p:nvPicPr>
        <p:blipFill>
          <a:blip r:embed="rId2"/>
          <a:stretch/>
        </p:blipFill>
        <p:spPr>
          <a:xfrm>
            <a:off x="7587720" y="907920"/>
            <a:ext cx="3302280" cy="220140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Shape 308" descr=""/>
          <p:cNvPicPr/>
          <p:nvPr/>
        </p:nvPicPr>
        <p:blipFill>
          <a:blip r:embed="rId1"/>
          <a:stretch/>
        </p:blipFill>
        <p:spPr>
          <a:xfrm>
            <a:off x="306360" y="310320"/>
            <a:ext cx="1444320" cy="426600"/>
          </a:xfrm>
          <a:prstGeom prst="rect">
            <a:avLst/>
          </a:prstGeom>
          <a:ln>
            <a:noFill/>
          </a:ln>
        </p:spPr>
      </p:pic>
      <p:sp>
        <p:nvSpPr>
          <p:cNvPr id="197"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Loss functions in keras</a:t>
            </a:r>
            <a:endParaRPr b="0" lang="pl-PL" sz="3600" spc="-1" strike="noStrike">
              <a:solidFill>
                <a:srgbClr val="000000"/>
              </a:solidFill>
              <a:latin typeface="Arial"/>
            </a:endParaRPr>
          </a:p>
        </p:txBody>
      </p:sp>
      <p:sp>
        <p:nvSpPr>
          <p:cNvPr id="198" name="CustomShape 2"/>
          <p:cNvSpPr/>
          <p:nvPr/>
        </p:nvSpPr>
        <p:spPr>
          <a:xfrm>
            <a:off x="554760" y="1000800"/>
            <a:ext cx="10541520" cy="806040"/>
          </a:xfrm>
          <a:prstGeom prst="rect">
            <a:avLst/>
          </a:prstGeom>
          <a:noFill/>
          <a:ln>
            <a:noFill/>
          </a:ln>
        </p:spPr>
        <p:style>
          <a:lnRef idx="0"/>
          <a:fillRef idx="0"/>
          <a:effectRef idx="0"/>
          <a:fontRef idx="minor"/>
        </p:style>
        <p:txBody>
          <a:bodyPr tIns="91440" bIns="91440"/>
          <a:p>
            <a:pPr>
              <a:lnSpc>
                <a:spcPct val="200000"/>
              </a:lnSpc>
            </a:pPr>
            <a:r>
              <a:rPr b="0" lang="pl-PL" sz="2400" spc="-1" strike="noStrike">
                <a:solidFill>
                  <a:srgbClr val="506784"/>
                </a:solidFill>
                <a:latin typeface="Maven Pro"/>
                <a:ea typeface="Maven Pro"/>
              </a:rPr>
              <a:t>Some important loss functions:</a:t>
            </a:r>
            <a:endParaRPr b="0" lang="pl-PL" sz="2400" spc="-1" strike="noStrike">
              <a:latin typeface="Arial"/>
            </a:endParaRPr>
          </a:p>
          <a:p>
            <a:pPr>
              <a:lnSpc>
                <a:spcPct val="200000"/>
              </a:lnSpc>
            </a:pPr>
            <a:endParaRPr b="0" lang="pl-PL" sz="2400" spc="-1" strike="noStrike">
              <a:latin typeface="Arial"/>
            </a:endParaRPr>
          </a:p>
        </p:txBody>
      </p:sp>
      <p:graphicFrame>
        <p:nvGraphicFramePr>
          <p:cNvPr id="199" name="Table 3"/>
          <p:cNvGraphicFramePr/>
          <p:nvPr/>
        </p:nvGraphicFramePr>
        <p:xfrm>
          <a:off x="554760" y="1796040"/>
          <a:ext cx="11240280" cy="3265200"/>
        </p:xfrm>
        <a:graphic>
          <a:graphicData uri="http://schemas.openxmlformats.org/drawingml/2006/table">
            <a:tbl>
              <a:tblPr/>
              <a:tblGrid>
                <a:gridCol w="3836520"/>
                <a:gridCol w="7403760"/>
              </a:tblGrid>
              <a:tr h="648000">
                <a:tc>
                  <a:txBody>
                    <a:bodyPr lIns="91080" rIns="91080" tIns="91080" bIns="91080"/>
                    <a:p>
                      <a:pPr>
                        <a:lnSpc>
                          <a:spcPct val="100000"/>
                        </a:lnSpc>
                      </a:pPr>
                      <a:r>
                        <a:rPr b="1" lang="pl-PL" sz="2400" spc="-1" strike="noStrike">
                          <a:solidFill>
                            <a:srgbClr val="ffffff"/>
                          </a:solidFill>
                          <a:latin typeface="Arial"/>
                          <a:ea typeface="Arial"/>
                        </a:rPr>
                        <a:t>Loss</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506784"/>
                    </a:solidFill>
                  </a:tcPr>
                </a:tc>
                <a:tc>
                  <a:txBody>
                    <a:bodyPr lIns="91080" rIns="91080" tIns="91080" bIns="91080"/>
                    <a:p>
                      <a:pPr>
                        <a:lnSpc>
                          <a:spcPct val="100000"/>
                        </a:lnSpc>
                      </a:pPr>
                      <a:r>
                        <a:rPr b="1" lang="pl-PL" sz="2400" spc="-1" strike="noStrike">
                          <a:solidFill>
                            <a:srgbClr val="ffffff"/>
                          </a:solidFill>
                          <a:latin typeface="Arial"/>
                          <a:ea typeface="Arial"/>
                        </a:rPr>
                        <a:t>Task</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506784"/>
                    </a:solidFill>
                  </a:tcPr>
                </a:tc>
              </a:tr>
              <a:tr h="654120">
                <a:tc>
                  <a:txBody>
                    <a:bodyPr lIns="91080" rIns="91080" tIns="91080" bIns="91080"/>
                    <a:p>
                      <a:pPr>
                        <a:lnSpc>
                          <a:spcPct val="100000"/>
                        </a:lnSpc>
                      </a:pPr>
                      <a:r>
                        <a:rPr b="0" lang="pl-PL" sz="2400" spc="-1" strike="noStrike">
                          <a:solidFill>
                            <a:srgbClr val="ffffff"/>
                          </a:solidFill>
                          <a:latin typeface="Arial"/>
                          <a:ea typeface="Arial"/>
                        </a:rPr>
                        <a:t>“</a:t>
                      </a:r>
                      <a:r>
                        <a:rPr b="0" lang="pl-PL" sz="2400" spc="-1" strike="noStrike">
                          <a:solidFill>
                            <a:srgbClr val="ffffff"/>
                          </a:solidFill>
                          <a:latin typeface="Arial"/>
                          <a:ea typeface="Arial"/>
                        </a:rPr>
                        <a:t>mse”, “mae”</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regression</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r h="654120">
                <a:tc>
                  <a:txBody>
                    <a:bodyPr lIns="91080" rIns="91080" tIns="91080" bIns="91080"/>
                    <a:p>
                      <a:pPr>
                        <a:lnSpc>
                          <a:spcPct val="100000"/>
                        </a:lnSpc>
                      </a:pPr>
                      <a:r>
                        <a:rPr b="0" lang="pl-PL" sz="2400" spc="-1" strike="noStrike">
                          <a:solidFill>
                            <a:srgbClr val="ffffff"/>
                          </a:solidFill>
                          <a:latin typeface="Arial"/>
                          <a:ea typeface="Arial"/>
                        </a:rPr>
                        <a:t>“</a:t>
                      </a:r>
                      <a:r>
                        <a:rPr b="0" lang="pl-PL" sz="2400" spc="-1" strike="noStrike">
                          <a:solidFill>
                            <a:srgbClr val="ffffff"/>
                          </a:solidFill>
                          <a:latin typeface="Arial"/>
                          <a:ea typeface="Arial"/>
                        </a:rPr>
                        <a:t>binary_crossentropy”</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binary classification</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r h="654120">
                <a:tc>
                  <a:txBody>
                    <a:bodyPr lIns="91080" rIns="91080" tIns="91080" bIns="91080"/>
                    <a:p>
                      <a:pPr>
                        <a:lnSpc>
                          <a:spcPct val="100000"/>
                        </a:lnSpc>
                      </a:pPr>
                      <a:r>
                        <a:rPr b="0" lang="pl-PL" sz="2400" spc="-1" strike="noStrike">
                          <a:solidFill>
                            <a:srgbClr val="ffffff"/>
                          </a:solidFill>
                          <a:latin typeface="Arial"/>
                          <a:ea typeface="Arial"/>
                        </a:rPr>
                        <a:t>“</a:t>
                      </a:r>
                      <a:r>
                        <a:rPr b="0" lang="pl-PL" sz="2400" spc="-1" strike="noStrike">
                          <a:solidFill>
                            <a:srgbClr val="ffffff"/>
                          </a:solidFill>
                          <a:latin typeface="Arial"/>
                          <a:ea typeface="Arial"/>
                        </a:rPr>
                        <a:t>categorical_crossentropy”</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multiclass classification</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r h="654840">
                <a:tc>
                  <a:txBody>
                    <a:bodyPr lIns="91080" rIns="91080" tIns="91080" bIns="91080"/>
                    <a:p>
                      <a:pPr>
                        <a:lnSpc>
                          <a:spcPct val="100000"/>
                        </a:lnSpc>
                      </a:pPr>
                      <a:r>
                        <a:rPr b="0" lang="pl-PL" sz="2400" spc="-1" strike="noStrike">
                          <a:solidFill>
                            <a:srgbClr val="ffffff"/>
                          </a:solidFill>
                          <a:latin typeface="Arial"/>
                          <a:ea typeface="Arial"/>
                        </a:rPr>
                        <a:t>“</a:t>
                      </a:r>
                      <a:r>
                        <a:rPr b="0" lang="pl-PL" sz="2400" spc="-1" strike="noStrike">
                          <a:solidFill>
                            <a:srgbClr val="ffffff"/>
                          </a:solidFill>
                          <a:latin typeface="Arial"/>
                          <a:ea typeface="Arial"/>
                        </a:rPr>
                        <a:t>hinge”</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classification</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bl>
          </a:graphicData>
        </a:graphic>
      </p:graphicFrame>
      <p:sp>
        <p:nvSpPr>
          <p:cNvPr id="200" name="CustomShape 4"/>
          <p:cNvSpPr/>
          <p:nvPr/>
        </p:nvSpPr>
        <p:spPr>
          <a:xfrm>
            <a:off x="557280" y="5528880"/>
            <a:ext cx="7162920" cy="636120"/>
          </a:xfrm>
          <a:prstGeom prst="rect">
            <a:avLst/>
          </a:prstGeom>
          <a:noFill/>
          <a:ln>
            <a:noFill/>
          </a:ln>
        </p:spPr>
        <p:style>
          <a:lnRef idx="0"/>
          <a:fillRef idx="0"/>
          <a:effectRef idx="0"/>
          <a:fontRef idx="minor"/>
        </p:style>
        <p:txBody>
          <a:bodyPr tIns="91440" bIns="91440"/>
          <a:p>
            <a:pPr>
              <a:lnSpc>
                <a:spcPct val="100000"/>
              </a:lnSpc>
            </a:pPr>
            <a:r>
              <a:rPr b="0" lang="pl-PL" sz="2400" spc="-1" strike="noStrike">
                <a:solidFill>
                  <a:srgbClr val="506784"/>
                </a:solidFill>
                <a:latin typeface="Maven Pro"/>
                <a:ea typeface="Maven Pro"/>
              </a:rPr>
              <a:t>You can always create your own loss function.</a:t>
            </a:r>
            <a:endParaRPr b="0" lang="pl-PL" sz="2400" spc="-1" strike="noStrike">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Shape 317" descr=""/>
          <p:cNvPicPr/>
          <p:nvPr/>
        </p:nvPicPr>
        <p:blipFill>
          <a:blip r:embed="rId1"/>
          <a:stretch/>
        </p:blipFill>
        <p:spPr>
          <a:xfrm>
            <a:off x="306360" y="310320"/>
            <a:ext cx="1444320" cy="426600"/>
          </a:xfrm>
          <a:prstGeom prst="rect">
            <a:avLst/>
          </a:prstGeom>
          <a:ln>
            <a:noFill/>
          </a:ln>
        </p:spPr>
      </p:pic>
      <p:sp>
        <p:nvSpPr>
          <p:cNvPr id="202"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Optimizers in Keras</a:t>
            </a:r>
            <a:endParaRPr b="0" lang="pl-PL" sz="3600" spc="-1" strike="noStrike">
              <a:solidFill>
                <a:srgbClr val="000000"/>
              </a:solidFill>
              <a:latin typeface="Arial"/>
            </a:endParaRPr>
          </a:p>
        </p:txBody>
      </p:sp>
      <p:sp>
        <p:nvSpPr>
          <p:cNvPr id="203" name="CustomShape 2"/>
          <p:cNvSpPr/>
          <p:nvPr/>
        </p:nvSpPr>
        <p:spPr>
          <a:xfrm>
            <a:off x="554760" y="1000800"/>
            <a:ext cx="10541520" cy="806040"/>
          </a:xfrm>
          <a:prstGeom prst="rect">
            <a:avLst/>
          </a:prstGeom>
          <a:noFill/>
          <a:ln>
            <a:noFill/>
          </a:ln>
        </p:spPr>
        <p:style>
          <a:lnRef idx="0"/>
          <a:fillRef idx="0"/>
          <a:effectRef idx="0"/>
          <a:fontRef idx="minor"/>
        </p:style>
        <p:txBody>
          <a:bodyPr tIns="91440" bIns="91440"/>
          <a:p>
            <a:pPr>
              <a:lnSpc>
                <a:spcPct val="200000"/>
              </a:lnSpc>
            </a:pPr>
            <a:r>
              <a:rPr b="0" lang="pl-PL" sz="2400" spc="-1" strike="noStrike">
                <a:solidFill>
                  <a:srgbClr val="506784"/>
                </a:solidFill>
                <a:latin typeface="Maven Pro"/>
                <a:ea typeface="Maven Pro"/>
              </a:rPr>
              <a:t>Some important optimizers:</a:t>
            </a:r>
            <a:endParaRPr b="0" lang="pl-PL" sz="2400" spc="-1" strike="noStrike">
              <a:latin typeface="Arial"/>
            </a:endParaRPr>
          </a:p>
          <a:p>
            <a:pPr>
              <a:lnSpc>
                <a:spcPct val="200000"/>
              </a:lnSpc>
            </a:pPr>
            <a:endParaRPr b="0" lang="pl-PL" sz="2400" spc="-1" strike="noStrike">
              <a:latin typeface="Arial"/>
            </a:endParaRPr>
          </a:p>
        </p:txBody>
      </p:sp>
      <p:graphicFrame>
        <p:nvGraphicFramePr>
          <p:cNvPr id="204" name="Table 3"/>
          <p:cNvGraphicFramePr/>
          <p:nvPr/>
        </p:nvGraphicFramePr>
        <p:xfrm>
          <a:off x="554760" y="1796040"/>
          <a:ext cx="11240280" cy="3265200"/>
        </p:xfrm>
        <a:graphic>
          <a:graphicData uri="http://schemas.openxmlformats.org/drawingml/2006/table">
            <a:tbl>
              <a:tblPr/>
              <a:tblGrid>
                <a:gridCol w="3836520"/>
                <a:gridCol w="7403760"/>
              </a:tblGrid>
              <a:tr h="648000">
                <a:tc>
                  <a:txBody>
                    <a:bodyPr lIns="91080" rIns="91080" tIns="91080" bIns="91080"/>
                    <a:p>
                      <a:pPr>
                        <a:lnSpc>
                          <a:spcPct val="100000"/>
                        </a:lnSpc>
                      </a:pPr>
                      <a:r>
                        <a:rPr b="1" lang="pl-PL" sz="2400" spc="-1" strike="noStrike">
                          <a:solidFill>
                            <a:srgbClr val="ffffff"/>
                          </a:solidFill>
                          <a:latin typeface="Arial"/>
                          <a:ea typeface="Arial"/>
                        </a:rPr>
                        <a:t>Loss</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506784"/>
                    </a:solidFill>
                  </a:tcPr>
                </a:tc>
                <a:tc>
                  <a:txBody>
                    <a:bodyPr lIns="91080" rIns="91080" tIns="91080" bIns="91080"/>
                    <a:p>
                      <a:pPr>
                        <a:lnSpc>
                          <a:spcPct val="100000"/>
                        </a:lnSpc>
                      </a:pPr>
                      <a:r>
                        <a:rPr b="1" lang="pl-PL" sz="2400" spc="-1" strike="noStrike">
                          <a:solidFill>
                            <a:srgbClr val="ffffff"/>
                          </a:solidFill>
                          <a:latin typeface="Arial"/>
                          <a:ea typeface="Arial"/>
                        </a:rPr>
                        <a:t>Function</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506784"/>
                    </a:solidFill>
                  </a:tcPr>
                </a:tc>
              </a:tr>
              <a:tr h="654120">
                <a:tc>
                  <a:txBody>
                    <a:bodyPr lIns="91080" rIns="91080" tIns="91080" bIns="91080"/>
                    <a:p>
                      <a:pPr>
                        <a:lnSpc>
                          <a:spcPct val="100000"/>
                        </a:lnSpc>
                      </a:pPr>
                      <a:r>
                        <a:rPr b="0" lang="pl-PL" sz="2400" spc="-1" strike="noStrike">
                          <a:solidFill>
                            <a:srgbClr val="ffffff"/>
                          </a:solidFill>
                          <a:latin typeface="Arial"/>
                          <a:ea typeface="Arial"/>
                        </a:rPr>
                        <a:t>“</a:t>
                      </a:r>
                      <a:r>
                        <a:rPr b="0" lang="pl-PL" sz="2400" spc="-1" strike="noStrike">
                          <a:solidFill>
                            <a:srgbClr val="ffffff"/>
                          </a:solidFill>
                          <a:latin typeface="Arial"/>
                          <a:ea typeface="Arial"/>
                        </a:rPr>
                        <a:t>sgd”</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optimizer_sgd()</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r h="654120">
                <a:tc>
                  <a:txBody>
                    <a:bodyPr lIns="91080" rIns="91080" tIns="91080" bIns="91080"/>
                    <a:p>
                      <a:pPr>
                        <a:lnSpc>
                          <a:spcPct val="100000"/>
                        </a:lnSpc>
                      </a:pPr>
                      <a:r>
                        <a:rPr b="0" lang="pl-PL" sz="2400" spc="-1" strike="noStrike">
                          <a:solidFill>
                            <a:srgbClr val="ffffff"/>
                          </a:solidFill>
                          <a:latin typeface="Arial"/>
                          <a:ea typeface="Arial"/>
                        </a:rPr>
                        <a:t>“</a:t>
                      </a:r>
                      <a:r>
                        <a:rPr b="0" lang="pl-PL" sz="2400" spc="-1" strike="noStrike">
                          <a:solidFill>
                            <a:srgbClr val="ffffff"/>
                          </a:solidFill>
                          <a:latin typeface="Arial"/>
                          <a:ea typeface="Arial"/>
                        </a:rPr>
                        <a:t>rmsprop”</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optimizer_rmsprop()</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r h="654120">
                <a:tc>
                  <a:txBody>
                    <a:bodyPr lIns="91080" rIns="91080" tIns="91080" bIns="91080"/>
                    <a:p>
                      <a:pPr>
                        <a:lnSpc>
                          <a:spcPct val="100000"/>
                        </a:lnSpc>
                      </a:pPr>
                      <a:r>
                        <a:rPr b="0" lang="pl-PL" sz="2400" spc="-1" strike="noStrike">
                          <a:solidFill>
                            <a:srgbClr val="ffffff"/>
                          </a:solidFill>
                          <a:latin typeface="Arial"/>
                          <a:ea typeface="Arial"/>
                        </a:rPr>
                        <a:t>“</a:t>
                      </a:r>
                      <a:r>
                        <a:rPr b="0" lang="pl-PL" sz="2400" spc="-1" strike="noStrike">
                          <a:solidFill>
                            <a:srgbClr val="ffffff"/>
                          </a:solidFill>
                          <a:latin typeface="Arial"/>
                          <a:ea typeface="Arial"/>
                        </a:rPr>
                        <a:t>adam”</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optimizer_adam()</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r h="654840">
                <a:tc>
                  <a:txBody>
                    <a:bodyPr lIns="91080" rIns="91080" tIns="91080" bIns="91080"/>
                    <a:p>
                      <a:pPr>
                        <a:lnSpc>
                          <a:spcPct val="100000"/>
                        </a:lnSpc>
                      </a:pPr>
                      <a:r>
                        <a:rPr b="0" lang="pl-PL" sz="2400" spc="-1" strike="noStrike">
                          <a:solidFill>
                            <a:srgbClr val="ffffff"/>
                          </a:solidFill>
                          <a:latin typeface="Arial"/>
                          <a:ea typeface="Arial"/>
                        </a:rPr>
                        <a:t>“</a:t>
                      </a:r>
                      <a:r>
                        <a:rPr b="0" lang="pl-PL" sz="2400" spc="-1" strike="noStrike">
                          <a:solidFill>
                            <a:srgbClr val="ffffff"/>
                          </a:solidFill>
                          <a:latin typeface="Arial"/>
                          <a:ea typeface="Arial"/>
                        </a:rPr>
                        <a:t>adadelta”</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optimizer_adadelta()</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bl>
          </a:graphicData>
        </a:graphic>
      </p:graphicFrame>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Shape 325" descr=""/>
          <p:cNvPicPr/>
          <p:nvPr/>
        </p:nvPicPr>
        <p:blipFill>
          <a:blip r:embed="rId1"/>
          <a:stretch/>
        </p:blipFill>
        <p:spPr>
          <a:xfrm>
            <a:off x="306360" y="310320"/>
            <a:ext cx="1444320" cy="426600"/>
          </a:xfrm>
          <a:prstGeom prst="rect">
            <a:avLst/>
          </a:prstGeom>
          <a:ln>
            <a:noFill/>
          </a:ln>
        </p:spPr>
      </p:pic>
      <p:sp>
        <p:nvSpPr>
          <p:cNvPr id="206"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Fitting the model in Keras</a:t>
            </a:r>
            <a:endParaRPr b="0" lang="pl-PL" sz="3600" spc="-1" strike="noStrike">
              <a:solidFill>
                <a:srgbClr val="000000"/>
              </a:solidFill>
              <a:latin typeface="Arial"/>
            </a:endParaRPr>
          </a:p>
        </p:txBody>
      </p:sp>
      <p:pic>
        <p:nvPicPr>
          <p:cNvPr id="207" name="Shape 327" descr=""/>
          <p:cNvPicPr/>
          <p:nvPr/>
        </p:nvPicPr>
        <p:blipFill>
          <a:blip r:embed="rId2"/>
          <a:stretch/>
        </p:blipFill>
        <p:spPr>
          <a:xfrm>
            <a:off x="223920" y="3670560"/>
            <a:ext cx="11743920" cy="2533320"/>
          </a:xfrm>
          <a:prstGeom prst="rect">
            <a:avLst/>
          </a:prstGeom>
          <a:ln>
            <a:noFill/>
          </a:ln>
        </p:spPr>
      </p:pic>
      <p:sp>
        <p:nvSpPr>
          <p:cNvPr id="208" name="CustomShape 2"/>
          <p:cNvSpPr/>
          <p:nvPr/>
        </p:nvSpPr>
        <p:spPr>
          <a:xfrm>
            <a:off x="306360" y="1000800"/>
            <a:ext cx="11817720" cy="257796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To fit the model we can use </a:t>
            </a:r>
            <a:r>
              <a:rPr b="1" lang="pl-PL" sz="2400" spc="-1" strike="noStrike">
                <a:solidFill>
                  <a:srgbClr val="506784"/>
                </a:solidFill>
                <a:latin typeface="Maven Pro"/>
                <a:ea typeface="Maven Pro"/>
              </a:rPr>
              <a:t>fit()</a:t>
            </a:r>
            <a:r>
              <a:rPr b="0" lang="pl-PL" sz="2400" spc="-1" strike="noStrike">
                <a:solidFill>
                  <a:srgbClr val="506784"/>
                </a:solidFill>
                <a:latin typeface="Maven Pro"/>
                <a:ea typeface="Maven Pro"/>
              </a:rPr>
              <a:t> function. Computing derivatives on a whole dataset can take time. We can divide the dataset into </a:t>
            </a:r>
            <a:r>
              <a:rPr b="1" lang="pl-PL" sz="2400" spc="-1" strike="noStrike">
                <a:solidFill>
                  <a:srgbClr val="506784"/>
                </a:solidFill>
                <a:latin typeface="Maven Pro"/>
                <a:ea typeface="Maven Pro"/>
              </a:rPr>
              <a:t>batches</a:t>
            </a:r>
            <a:r>
              <a:rPr b="0" lang="pl-PL" sz="2400" spc="-1" strike="noStrike">
                <a:solidFill>
                  <a:srgbClr val="506784"/>
                </a:solidFill>
                <a:latin typeface="Maven Pro"/>
                <a:ea typeface="Maven Pro"/>
              </a:rPr>
              <a:t> and update weights looking only at one batch. </a:t>
            </a:r>
            <a:r>
              <a:rPr b="1" lang="pl-PL" sz="2400" spc="-1" strike="noStrike">
                <a:solidFill>
                  <a:srgbClr val="506784"/>
                </a:solidFill>
                <a:latin typeface="Maven Pro"/>
                <a:ea typeface="Maven Pro"/>
              </a:rPr>
              <a:t>Batch size</a:t>
            </a:r>
            <a:r>
              <a:rPr b="0" lang="pl-PL" sz="2400" spc="-1" strike="noStrike">
                <a:solidFill>
                  <a:srgbClr val="506784"/>
                </a:solidFill>
                <a:latin typeface="Maven Pro"/>
                <a:ea typeface="Maven Pro"/>
              </a:rPr>
              <a:t> defines number of samples that going to be propagated through the network. Number of </a:t>
            </a:r>
            <a:r>
              <a:rPr b="1" lang="pl-PL" sz="2400" spc="-1" strike="noStrike">
                <a:solidFill>
                  <a:srgbClr val="506784"/>
                </a:solidFill>
                <a:latin typeface="Maven Pro"/>
                <a:ea typeface="Maven Pro"/>
              </a:rPr>
              <a:t>epochs</a:t>
            </a:r>
            <a:r>
              <a:rPr b="0" lang="pl-PL" sz="2400" spc="-1" strike="noStrike">
                <a:solidFill>
                  <a:srgbClr val="506784"/>
                </a:solidFill>
                <a:latin typeface="Maven Pro"/>
                <a:ea typeface="Maven Pro"/>
              </a:rPr>
              <a:t> defines how many times we should propagate through all dataset. F.e. if I’ve got 9000 samples in train set and I want to create 3 batches, each batch will have 3000 samples. 1 epoch = 3 batches.</a:t>
            </a:r>
            <a:endParaRPr b="0" lang="pl-PL" sz="2400" spc="-1" strike="noStrike">
              <a:latin typeface="Arial"/>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Shape 333" descr=""/>
          <p:cNvPicPr/>
          <p:nvPr/>
        </p:nvPicPr>
        <p:blipFill>
          <a:blip r:embed="rId1"/>
          <a:stretch/>
        </p:blipFill>
        <p:spPr>
          <a:xfrm>
            <a:off x="306360" y="310320"/>
            <a:ext cx="1444320" cy="426600"/>
          </a:xfrm>
          <a:prstGeom prst="rect">
            <a:avLst/>
          </a:prstGeom>
          <a:ln>
            <a:noFill/>
          </a:ln>
        </p:spPr>
      </p:pic>
      <p:sp>
        <p:nvSpPr>
          <p:cNvPr id="210"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Ex. 1 - Fashion MNIST</a:t>
            </a:r>
            <a:endParaRPr b="0" lang="pl-PL" sz="3600" spc="-1" strike="noStrike">
              <a:solidFill>
                <a:srgbClr val="000000"/>
              </a:solidFill>
              <a:latin typeface="Arial"/>
            </a:endParaRPr>
          </a:p>
        </p:txBody>
      </p:sp>
      <p:sp>
        <p:nvSpPr>
          <p:cNvPr id="211" name="CustomShape 2"/>
          <p:cNvSpPr/>
          <p:nvPr/>
        </p:nvSpPr>
        <p:spPr>
          <a:xfrm>
            <a:off x="759960" y="1000800"/>
            <a:ext cx="4817520" cy="538992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Each example is a 28x28 grayscale (values from 0 to 255) image (</a:t>
            </a:r>
            <a:r>
              <a:rPr b="1" lang="pl-PL" sz="2400" spc="-1" strike="noStrike">
                <a:solidFill>
                  <a:srgbClr val="506784"/>
                </a:solidFill>
                <a:latin typeface="Maven Pro"/>
                <a:ea typeface="Maven Pro"/>
              </a:rPr>
              <a:t>784 variables</a:t>
            </a:r>
            <a:r>
              <a:rPr b="0" lang="pl-PL" sz="2400" spc="-1" strike="noStrike">
                <a:solidFill>
                  <a:srgbClr val="506784"/>
                </a:solidFill>
                <a:latin typeface="Maven Pro"/>
                <a:ea typeface="Maven Pro"/>
              </a:rPr>
              <a:t>), associated with a label from 10 classes:</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T-shirt/top, Trouser ,Pullover</a:t>
            </a:r>
            <a:endParaRPr b="0" lang="pl-PL" sz="2400" spc="-1" strike="noStrike">
              <a:latin typeface="Arial"/>
            </a:endParaRPr>
          </a:p>
          <a:p>
            <a:pPr>
              <a:lnSpc>
                <a:spcPct val="115000"/>
              </a:lnSpc>
            </a:pPr>
            <a:r>
              <a:rPr b="0" lang="pl-PL" sz="2400" spc="-1" strike="noStrike">
                <a:solidFill>
                  <a:srgbClr val="506784"/>
                </a:solidFill>
                <a:latin typeface="Maven Pro"/>
                <a:ea typeface="Maven Pro"/>
              </a:rPr>
              <a:t>Dress, Coat, Sandal, Shirt</a:t>
            </a:r>
            <a:endParaRPr b="0" lang="pl-PL" sz="2400" spc="-1" strike="noStrike">
              <a:latin typeface="Arial"/>
            </a:endParaRPr>
          </a:p>
          <a:p>
            <a:pPr>
              <a:lnSpc>
                <a:spcPct val="115000"/>
              </a:lnSpc>
            </a:pPr>
            <a:r>
              <a:rPr b="0" lang="pl-PL" sz="2400" spc="-1" strike="noStrike">
                <a:solidFill>
                  <a:srgbClr val="506784"/>
                </a:solidFill>
                <a:latin typeface="Maven Pro"/>
                <a:ea typeface="Maven Pro"/>
              </a:rPr>
              <a:t>Sneaker, Bag, Ankle boot</a:t>
            </a:r>
            <a:endParaRPr b="0" lang="pl-PL" sz="2400" spc="-1" strike="noStrike">
              <a:latin typeface="Arial"/>
            </a:endParaRPr>
          </a:p>
          <a:p>
            <a:pPr>
              <a:lnSpc>
                <a:spcPct val="115000"/>
              </a:lnSpc>
            </a:pPr>
            <a:endParaRPr b="0" lang="pl-PL" sz="2400" spc="-1" strike="noStrike">
              <a:latin typeface="Arial"/>
            </a:endParaRPr>
          </a:p>
          <a:p>
            <a:pPr>
              <a:lnSpc>
                <a:spcPct val="115000"/>
              </a:lnSpc>
            </a:pPr>
            <a:endParaRPr b="0" lang="pl-PL" sz="2400" spc="-1" strike="noStrike">
              <a:latin typeface="Arial"/>
            </a:endParaRPr>
          </a:p>
        </p:txBody>
      </p:sp>
      <p:pic>
        <p:nvPicPr>
          <p:cNvPr id="212" name="Shape 336" descr=""/>
          <p:cNvPicPr/>
          <p:nvPr/>
        </p:nvPicPr>
        <p:blipFill>
          <a:blip r:embed="rId2"/>
          <a:stretch/>
        </p:blipFill>
        <p:spPr>
          <a:xfrm>
            <a:off x="5577840" y="1153080"/>
            <a:ext cx="6461640" cy="449352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Shape 341" descr=""/>
          <p:cNvPicPr/>
          <p:nvPr/>
        </p:nvPicPr>
        <p:blipFill>
          <a:blip r:embed="rId1"/>
          <a:stretch/>
        </p:blipFill>
        <p:spPr>
          <a:xfrm>
            <a:off x="306360" y="310320"/>
            <a:ext cx="1444320" cy="426600"/>
          </a:xfrm>
          <a:prstGeom prst="rect">
            <a:avLst/>
          </a:prstGeom>
          <a:ln>
            <a:noFill/>
          </a:ln>
        </p:spPr>
      </p:pic>
      <p:sp>
        <p:nvSpPr>
          <p:cNvPr id="214"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Dropout</a:t>
            </a:r>
            <a:endParaRPr b="0" lang="pl-PL" sz="3600" spc="-1" strike="noStrike">
              <a:solidFill>
                <a:srgbClr val="000000"/>
              </a:solidFill>
              <a:latin typeface="Arial"/>
            </a:endParaRPr>
          </a:p>
        </p:txBody>
      </p:sp>
      <p:sp>
        <p:nvSpPr>
          <p:cNvPr id="215" name="CustomShape 2"/>
          <p:cNvSpPr/>
          <p:nvPr/>
        </p:nvSpPr>
        <p:spPr>
          <a:xfrm>
            <a:off x="759960" y="1000800"/>
            <a:ext cx="11032200" cy="198072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At each training stage, individual nodes are either dropped out of the net with probability </a:t>
            </a:r>
            <a:r>
              <a:rPr b="0" i="1" lang="pl-PL" sz="2400" spc="-1" strike="noStrike">
                <a:solidFill>
                  <a:srgbClr val="506784"/>
                </a:solidFill>
                <a:latin typeface="Maven Pro"/>
                <a:ea typeface="Maven Pro"/>
              </a:rPr>
              <a:t>1-p</a:t>
            </a:r>
            <a:r>
              <a:rPr b="0" lang="pl-PL" sz="2400" spc="-1" strike="noStrike">
                <a:solidFill>
                  <a:srgbClr val="506784"/>
                </a:solidFill>
                <a:latin typeface="Maven Pro"/>
                <a:ea typeface="Maven Pro"/>
              </a:rPr>
              <a:t> or kept with probability </a:t>
            </a:r>
            <a:r>
              <a:rPr b="0" i="1" lang="pl-PL" sz="2400" spc="-1" strike="noStrike">
                <a:solidFill>
                  <a:srgbClr val="506784"/>
                </a:solidFill>
                <a:latin typeface="Maven Pro"/>
                <a:ea typeface="Maven Pro"/>
              </a:rPr>
              <a:t>p</a:t>
            </a:r>
            <a:r>
              <a:rPr b="0" lang="pl-PL" sz="2400" spc="-1" strike="noStrike">
                <a:solidFill>
                  <a:srgbClr val="506784"/>
                </a:solidFill>
                <a:latin typeface="Maven Pro"/>
                <a:ea typeface="Maven Pro"/>
              </a:rPr>
              <a:t>, so that a reduced network is left.</a:t>
            </a:r>
            <a:endParaRPr b="0" lang="pl-PL" sz="2400" spc="-1" strike="noStrike">
              <a:latin typeface="Arial"/>
            </a:endParaRPr>
          </a:p>
          <a:p>
            <a:pPr>
              <a:lnSpc>
                <a:spcPct val="115000"/>
              </a:lnSpc>
            </a:pPr>
            <a:endParaRPr b="0" lang="pl-PL" sz="2400" spc="-1" strike="noStrike">
              <a:latin typeface="Arial"/>
            </a:endParaRPr>
          </a:p>
          <a:p>
            <a:pPr>
              <a:lnSpc>
                <a:spcPct val="115000"/>
              </a:lnSpc>
            </a:pPr>
            <a:endParaRPr b="0" lang="pl-PL" sz="2400" spc="-1" strike="noStrike">
              <a:latin typeface="Arial"/>
            </a:endParaRPr>
          </a:p>
          <a:p>
            <a:pPr>
              <a:lnSpc>
                <a:spcPct val="115000"/>
              </a:lnSpc>
            </a:pPr>
            <a:endParaRPr b="0" lang="pl-PL" sz="2400" spc="-1" strike="noStrike">
              <a:latin typeface="Arial"/>
            </a:endParaRPr>
          </a:p>
        </p:txBody>
      </p:sp>
      <p:pic>
        <p:nvPicPr>
          <p:cNvPr id="216" name="Shape 344" descr=""/>
          <p:cNvPicPr/>
          <p:nvPr/>
        </p:nvPicPr>
        <p:blipFill>
          <a:blip r:embed="rId2"/>
          <a:stretch/>
        </p:blipFill>
        <p:spPr>
          <a:xfrm>
            <a:off x="2179800" y="2358360"/>
            <a:ext cx="7832160" cy="379332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Shape 349" descr=""/>
          <p:cNvPicPr/>
          <p:nvPr/>
        </p:nvPicPr>
        <p:blipFill>
          <a:blip r:embed="rId1"/>
          <a:stretch/>
        </p:blipFill>
        <p:spPr>
          <a:xfrm>
            <a:off x="306360" y="310320"/>
            <a:ext cx="1444320" cy="426600"/>
          </a:xfrm>
          <a:prstGeom prst="rect">
            <a:avLst/>
          </a:prstGeom>
          <a:ln>
            <a:noFill/>
          </a:ln>
        </p:spPr>
      </p:pic>
      <p:sp>
        <p:nvSpPr>
          <p:cNvPr id="218"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Image classification using MLP</a:t>
            </a:r>
            <a:endParaRPr b="0" lang="pl-PL" sz="3600" spc="-1" strike="noStrike">
              <a:solidFill>
                <a:srgbClr val="000000"/>
              </a:solidFill>
              <a:latin typeface="Arial"/>
            </a:endParaRPr>
          </a:p>
        </p:txBody>
      </p:sp>
      <p:sp>
        <p:nvSpPr>
          <p:cNvPr id="219" name="CustomShape 2"/>
          <p:cNvSpPr/>
          <p:nvPr/>
        </p:nvSpPr>
        <p:spPr>
          <a:xfrm>
            <a:off x="759960" y="1000800"/>
            <a:ext cx="4817520" cy="538992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In our example, “new variables” (neurons in first hidden layer) are dependent on every pixel in an image (every pixel will be associated with a weight), so we’re looking at </a:t>
            </a:r>
            <a:r>
              <a:rPr b="1" lang="pl-PL" sz="2400" spc="-1" strike="noStrike">
                <a:solidFill>
                  <a:srgbClr val="506784"/>
                </a:solidFill>
                <a:latin typeface="Maven Pro"/>
                <a:ea typeface="Maven Pro"/>
              </a:rPr>
              <a:t>global patterns</a:t>
            </a:r>
            <a:r>
              <a:rPr b="0" lang="pl-PL" sz="2400" spc="-1" strike="noStrike">
                <a:solidFill>
                  <a:srgbClr val="506784"/>
                </a:solidFill>
                <a:latin typeface="Maven Pro"/>
                <a:ea typeface="Maven Pro"/>
              </a:rPr>
              <a:t> in our data.</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Can we create “new variables” in a better way? How can we search for </a:t>
            </a:r>
            <a:r>
              <a:rPr b="1" lang="pl-PL" sz="2400" spc="-1" strike="noStrike">
                <a:solidFill>
                  <a:srgbClr val="506784"/>
                </a:solidFill>
                <a:latin typeface="Maven Pro"/>
                <a:ea typeface="Maven Pro"/>
              </a:rPr>
              <a:t>local patterns</a:t>
            </a:r>
            <a:r>
              <a:rPr b="0" lang="pl-PL" sz="2400" spc="-1" strike="noStrike">
                <a:solidFill>
                  <a:srgbClr val="506784"/>
                </a:solidFill>
                <a:latin typeface="Maven Pro"/>
                <a:ea typeface="Maven Pro"/>
              </a:rPr>
              <a:t>?</a:t>
            </a:r>
            <a:endParaRPr b="0" lang="pl-PL" sz="2400" spc="-1" strike="noStrike">
              <a:latin typeface="Arial"/>
            </a:endParaRPr>
          </a:p>
          <a:p>
            <a:pPr>
              <a:lnSpc>
                <a:spcPct val="115000"/>
              </a:lnSpc>
            </a:pPr>
            <a:endParaRPr b="0" lang="pl-PL" sz="2400" spc="-1" strike="noStrike">
              <a:latin typeface="Arial"/>
            </a:endParaRPr>
          </a:p>
        </p:txBody>
      </p:sp>
      <p:pic>
        <p:nvPicPr>
          <p:cNvPr id="220" name="Shape 352" descr=""/>
          <p:cNvPicPr/>
          <p:nvPr/>
        </p:nvPicPr>
        <p:blipFill>
          <a:blip r:embed="rId2"/>
          <a:stretch/>
        </p:blipFill>
        <p:spPr>
          <a:xfrm>
            <a:off x="5451480" y="1312200"/>
            <a:ext cx="6309000" cy="438768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Shape 357" descr=""/>
          <p:cNvPicPr/>
          <p:nvPr/>
        </p:nvPicPr>
        <p:blipFill>
          <a:blip r:embed="rId1"/>
          <a:stretch/>
        </p:blipFill>
        <p:spPr>
          <a:xfrm>
            <a:off x="306360" y="310320"/>
            <a:ext cx="1444320" cy="426600"/>
          </a:xfrm>
          <a:prstGeom prst="rect">
            <a:avLst/>
          </a:prstGeom>
          <a:ln>
            <a:noFill/>
          </a:ln>
        </p:spPr>
      </p:pic>
      <p:sp>
        <p:nvSpPr>
          <p:cNvPr id="222"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What is ConvNet ?</a:t>
            </a:r>
            <a:endParaRPr b="0" lang="pl-PL" sz="3600" spc="-1" strike="noStrike">
              <a:solidFill>
                <a:srgbClr val="000000"/>
              </a:solidFill>
              <a:latin typeface="Arial"/>
            </a:endParaRPr>
          </a:p>
        </p:txBody>
      </p:sp>
      <p:sp>
        <p:nvSpPr>
          <p:cNvPr id="223" name="CustomShape 2"/>
          <p:cNvSpPr/>
          <p:nvPr/>
        </p:nvSpPr>
        <p:spPr>
          <a:xfrm>
            <a:off x="759960" y="1000800"/>
            <a:ext cx="11032200" cy="1980720"/>
          </a:xfrm>
          <a:prstGeom prst="rect">
            <a:avLst/>
          </a:prstGeom>
          <a:noFill/>
          <a:ln>
            <a:noFill/>
          </a:ln>
        </p:spPr>
        <p:style>
          <a:lnRef idx="0"/>
          <a:fillRef idx="0"/>
          <a:effectRef idx="0"/>
          <a:fontRef idx="minor"/>
        </p:style>
        <p:txBody>
          <a:bodyPr tIns="91440" bIns="91440"/>
          <a:p>
            <a:pPr>
              <a:lnSpc>
                <a:spcPct val="115000"/>
              </a:lnSpc>
            </a:pPr>
            <a:r>
              <a:rPr b="1" lang="pl-PL" sz="2400" spc="-1" strike="noStrike">
                <a:solidFill>
                  <a:srgbClr val="506784"/>
                </a:solidFill>
                <a:latin typeface="Maven Pro"/>
                <a:ea typeface="Maven Pro"/>
              </a:rPr>
              <a:t>Convolutional neural networks</a:t>
            </a:r>
            <a:r>
              <a:rPr b="0" lang="pl-PL" sz="2400" spc="-1" strike="noStrike">
                <a:solidFill>
                  <a:srgbClr val="506784"/>
                </a:solidFill>
                <a:latin typeface="Maven Pro"/>
                <a:ea typeface="Maven Pro"/>
              </a:rPr>
              <a:t> (CNN) or </a:t>
            </a:r>
            <a:r>
              <a:rPr b="1" lang="pl-PL" sz="2400" spc="-1" strike="noStrike">
                <a:solidFill>
                  <a:srgbClr val="506784"/>
                </a:solidFill>
                <a:latin typeface="Maven Pro"/>
                <a:ea typeface="Maven Pro"/>
              </a:rPr>
              <a:t>ConvNets</a:t>
            </a:r>
            <a:r>
              <a:rPr b="0" lang="pl-PL" sz="2400" spc="-1" strike="noStrike">
                <a:solidFill>
                  <a:srgbClr val="506784"/>
                </a:solidFill>
                <a:latin typeface="Maven Pro"/>
                <a:ea typeface="Maven Pro"/>
              </a:rPr>
              <a:t> for short are a class of deep, feed-forward artificial neural networks designed for solving problems like image/video/audio recognition, object detection etc. Architecture of ConvNets differs depending on the issue, but there are some basic common parts.</a:t>
            </a:r>
            <a:endParaRPr b="0" lang="pl-PL" sz="2400" spc="-1" strike="noStrike">
              <a:latin typeface="Arial"/>
            </a:endParaRPr>
          </a:p>
          <a:p>
            <a:pPr>
              <a:lnSpc>
                <a:spcPct val="115000"/>
              </a:lnSpc>
            </a:pPr>
            <a:endParaRPr b="0" lang="pl-PL" sz="2400" spc="-1" strike="noStrike">
              <a:latin typeface="Arial"/>
            </a:endParaRPr>
          </a:p>
          <a:p>
            <a:pPr>
              <a:lnSpc>
                <a:spcPct val="115000"/>
              </a:lnSpc>
            </a:pPr>
            <a:endParaRPr b="0" lang="pl-PL" sz="2400" spc="-1" strike="noStrike">
              <a:latin typeface="Arial"/>
            </a:endParaRPr>
          </a:p>
          <a:p>
            <a:pPr>
              <a:lnSpc>
                <a:spcPct val="115000"/>
              </a:lnSpc>
            </a:pPr>
            <a:endParaRPr b="0" lang="pl-PL" sz="2400" spc="-1" strike="noStrike">
              <a:latin typeface="Arial"/>
            </a:endParaRPr>
          </a:p>
        </p:txBody>
      </p:sp>
      <p:pic>
        <p:nvPicPr>
          <p:cNvPr id="224" name="Shape 360" descr=""/>
          <p:cNvPicPr/>
          <p:nvPr/>
        </p:nvPicPr>
        <p:blipFill>
          <a:blip r:embed="rId2"/>
          <a:stretch/>
        </p:blipFill>
        <p:spPr>
          <a:xfrm>
            <a:off x="2489760" y="2869200"/>
            <a:ext cx="7457040" cy="357084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Shape 365" descr=""/>
          <p:cNvPicPr/>
          <p:nvPr/>
        </p:nvPicPr>
        <p:blipFill>
          <a:blip r:embed="rId1"/>
          <a:stretch/>
        </p:blipFill>
        <p:spPr>
          <a:xfrm>
            <a:off x="306360" y="310320"/>
            <a:ext cx="1444320" cy="426600"/>
          </a:xfrm>
          <a:prstGeom prst="rect">
            <a:avLst/>
          </a:prstGeom>
          <a:ln>
            <a:noFill/>
          </a:ln>
        </p:spPr>
      </p:pic>
      <p:sp>
        <p:nvSpPr>
          <p:cNvPr id="226"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Convolutional layer</a:t>
            </a:r>
            <a:endParaRPr b="0" lang="pl-PL" sz="3600" spc="-1" strike="noStrike">
              <a:solidFill>
                <a:srgbClr val="000000"/>
              </a:solidFill>
              <a:latin typeface="Arial"/>
            </a:endParaRPr>
          </a:p>
        </p:txBody>
      </p:sp>
      <p:sp>
        <p:nvSpPr>
          <p:cNvPr id="227" name="CustomShape 2"/>
          <p:cNvSpPr/>
          <p:nvPr/>
        </p:nvSpPr>
        <p:spPr>
          <a:xfrm>
            <a:off x="759960" y="1000800"/>
            <a:ext cx="11032200" cy="3161520"/>
          </a:xfrm>
          <a:prstGeom prst="rect">
            <a:avLst/>
          </a:prstGeom>
          <a:noFill/>
          <a:ln>
            <a:noFill/>
          </a:ln>
        </p:spPr>
        <p:style>
          <a:lnRef idx="0"/>
          <a:fillRef idx="0"/>
          <a:effectRef idx="0"/>
          <a:fontRef idx="minor"/>
        </p:style>
        <p:txBody>
          <a:bodyPr tIns="91440" bIns="91440"/>
          <a:p>
            <a:pPr>
              <a:lnSpc>
                <a:spcPct val="115000"/>
              </a:lnSpc>
            </a:pPr>
            <a:r>
              <a:rPr b="0" lang="pl-PL" sz="2200" spc="-1" strike="noStrike">
                <a:solidFill>
                  <a:srgbClr val="506784"/>
                </a:solidFill>
                <a:latin typeface="Maven Pro"/>
                <a:ea typeface="Maven Pro"/>
              </a:rPr>
              <a:t>The first type of layers in CNN is a </a:t>
            </a:r>
            <a:r>
              <a:rPr b="1" lang="pl-PL" sz="2200" spc="-1" strike="noStrike">
                <a:solidFill>
                  <a:srgbClr val="506784"/>
                </a:solidFill>
                <a:latin typeface="Maven Pro"/>
                <a:ea typeface="Maven Pro"/>
              </a:rPr>
              <a:t>convolutional layer</a:t>
            </a:r>
            <a:r>
              <a:rPr b="0" lang="pl-PL" sz="2200" spc="-1" strike="noStrike">
                <a:solidFill>
                  <a:srgbClr val="506784"/>
                </a:solidFill>
                <a:latin typeface="Maven Pro"/>
                <a:ea typeface="Maven Pro"/>
              </a:rPr>
              <a:t> and it is a core building block of a ConvNets. Simply speaking in convolutional layers we take a set of small </a:t>
            </a:r>
            <a:r>
              <a:rPr b="1" lang="pl-PL" sz="2200" spc="-1" strike="noStrike">
                <a:solidFill>
                  <a:srgbClr val="506784"/>
                </a:solidFill>
                <a:latin typeface="Maven Pro"/>
                <a:ea typeface="Maven Pro"/>
              </a:rPr>
              <a:t>filters</a:t>
            </a:r>
            <a:r>
              <a:rPr b="0" lang="pl-PL" sz="2200" spc="-1" strike="noStrike">
                <a:solidFill>
                  <a:srgbClr val="506784"/>
                </a:solidFill>
                <a:latin typeface="Maven Pro"/>
                <a:ea typeface="Maven Pro"/>
              </a:rPr>
              <a:t> (also called </a:t>
            </a:r>
            <a:r>
              <a:rPr b="1" lang="pl-PL" sz="2200" spc="-1" strike="noStrike">
                <a:solidFill>
                  <a:srgbClr val="506784"/>
                </a:solidFill>
                <a:latin typeface="Maven Pro"/>
                <a:ea typeface="Maven Pro"/>
              </a:rPr>
              <a:t>kernels</a:t>
            </a:r>
            <a:r>
              <a:rPr b="0" lang="pl-PL" sz="2200" spc="-1" strike="noStrike">
                <a:solidFill>
                  <a:srgbClr val="506784"/>
                </a:solidFill>
                <a:latin typeface="Maven Pro"/>
                <a:ea typeface="Maven Pro"/>
              </a:rPr>
              <a:t>) and we're placing them on a part of our original image to get the dot product between kernel and corresponding image part. Next we are moving our filter to the next place and we're repeating this action. Numbers of pixels to move filter are called </a:t>
            </a:r>
            <a:r>
              <a:rPr b="1" lang="pl-PL" sz="2200" spc="-1" strike="noStrike">
                <a:solidFill>
                  <a:srgbClr val="506784"/>
                </a:solidFill>
                <a:latin typeface="Maven Pro"/>
                <a:ea typeface="Maven Pro"/>
              </a:rPr>
              <a:t>strides</a:t>
            </a:r>
            <a:r>
              <a:rPr b="0" lang="pl-PL" sz="2200" spc="-1" strike="noStrike">
                <a:solidFill>
                  <a:srgbClr val="506784"/>
                </a:solidFill>
                <a:latin typeface="Maven Pro"/>
                <a:ea typeface="Maven Pro"/>
              </a:rPr>
              <a:t>. After getting dot products for whole image we get so called </a:t>
            </a:r>
            <a:r>
              <a:rPr b="1" lang="pl-PL" sz="2200" spc="-1" strike="noStrike">
                <a:solidFill>
                  <a:srgbClr val="506784"/>
                </a:solidFill>
                <a:latin typeface="Maven Pro"/>
                <a:ea typeface="Maven Pro"/>
              </a:rPr>
              <a:t>activation map</a:t>
            </a:r>
            <a:r>
              <a:rPr b="0" lang="pl-PL" sz="2200" spc="-1" strike="noStrike">
                <a:solidFill>
                  <a:srgbClr val="506784"/>
                </a:solidFill>
                <a:latin typeface="Maven Pro"/>
                <a:ea typeface="Maven Pro"/>
              </a:rPr>
              <a:t>.</a:t>
            </a:r>
            <a:endParaRPr b="0" lang="pl-PL" sz="2200" spc="-1" strike="noStrike">
              <a:latin typeface="Arial"/>
            </a:endParaRPr>
          </a:p>
        </p:txBody>
      </p:sp>
      <p:pic>
        <p:nvPicPr>
          <p:cNvPr id="228" name="Shape 368" descr=""/>
          <p:cNvPicPr/>
          <p:nvPr/>
        </p:nvPicPr>
        <p:blipFill>
          <a:blip r:embed="rId2"/>
          <a:stretch/>
        </p:blipFill>
        <p:spPr>
          <a:xfrm>
            <a:off x="4103640" y="3399480"/>
            <a:ext cx="6958800" cy="3303360"/>
          </a:xfrm>
          <a:prstGeom prst="rect">
            <a:avLst/>
          </a:prstGeom>
          <a:ln>
            <a:noFill/>
          </a:ln>
        </p:spPr>
      </p:pic>
      <p:pic>
        <p:nvPicPr>
          <p:cNvPr id="229" name="Shape 369" descr=""/>
          <p:cNvPicPr/>
          <p:nvPr/>
        </p:nvPicPr>
        <p:blipFill>
          <a:blip r:embed="rId3"/>
          <a:stretch/>
        </p:blipFill>
        <p:spPr>
          <a:xfrm>
            <a:off x="600840" y="4619880"/>
            <a:ext cx="3250080" cy="101484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Shape 374" descr=""/>
          <p:cNvPicPr/>
          <p:nvPr/>
        </p:nvPicPr>
        <p:blipFill>
          <a:blip r:embed="rId1"/>
          <a:stretch/>
        </p:blipFill>
        <p:spPr>
          <a:xfrm>
            <a:off x="306360" y="310320"/>
            <a:ext cx="1444320" cy="426600"/>
          </a:xfrm>
          <a:prstGeom prst="rect">
            <a:avLst/>
          </a:prstGeom>
          <a:ln>
            <a:noFill/>
          </a:ln>
        </p:spPr>
      </p:pic>
      <p:sp>
        <p:nvSpPr>
          <p:cNvPr id="231"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Convolutional layer</a:t>
            </a:r>
            <a:endParaRPr b="0" lang="pl-PL" sz="3600" spc="-1" strike="noStrike">
              <a:solidFill>
                <a:srgbClr val="000000"/>
              </a:solidFill>
              <a:latin typeface="Arial"/>
            </a:endParaRPr>
          </a:p>
        </p:txBody>
      </p:sp>
      <p:pic>
        <p:nvPicPr>
          <p:cNvPr id="232" name="Shape 376" descr=""/>
          <p:cNvPicPr/>
          <p:nvPr/>
        </p:nvPicPr>
        <p:blipFill>
          <a:blip r:embed="rId2"/>
          <a:stretch/>
        </p:blipFill>
        <p:spPr>
          <a:xfrm>
            <a:off x="2672640" y="1000800"/>
            <a:ext cx="6296760" cy="555228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Shape 381" descr=""/>
          <p:cNvPicPr/>
          <p:nvPr/>
        </p:nvPicPr>
        <p:blipFill>
          <a:blip r:embed="rId1"/>
          <a:stretch/>
        </p:blipFill>
        <p:spPr>
          <a:xfrm>
            <a:off x="306360" y="310320"/>
            <a:ext cx="1444320" cy="426600"/>
          </a:xfrm>
          <a:prstGeom prst="rect">
            <a:avLst/>
          </a:prstGeom>
          <a:ln>
            <a:noFill/>
          </a:ln>
        </p:spPr>
      </p:pic>
      <p:sp>
        <p:nvSpPr>
          <p:cNvPr id="234"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Pooling layer</a:t>
            </a:r>
            <a:endParaRPr b="0" lang="pl-PL" sz="3600" spc="-1" strike="noStrike">
              <a:solidFill>
                <a:srgbClr val="000000"/>
              </a:solidFill>
              <a:latin typeface="Arial"/>
            </a:endParaRPr>
          </a:p>
        </p:txBody>
      </p:sp>
      <p:sp>
        <p:nvSpPr>
          <p:cNvPr id="235" name="CustomShape 2"/>
          <p:cNvSpPr/>
          <p:nvPr/>
        </p:nvSpPr>
        <p:spPr>
          <a:xfrm>
            <a:off x="759960" y="1000800"/>
            <a:ext cx="11032200" cy="1980720"/>
          </a:xfrm>
          <a:prstGeom prst="rect">
            <a:avLst/>
          </a:prstGeom>
          <a:noFill/>
          <a:ln>
            <a:noFill/>
          </a:ln>
        </p:spPr>
        <p:style>
          <a:lnRef idx="0"/>
          <a:fillRef idx="0"/>
          <a:effectRef idx="0"/>
          <a:fontRef idx="minor"/>
        </p:style>
        <p:txBody>
          <a:bodyPr tIns="91440" bIns="91440"/>
          <a:p>
            <a:pPr>
              <a:lnSpc>
                <a:spcPct val="115000"/>
              </a:lnSpc>
            </a:pPr>
            <a:r>
              <a:rPr b="0" lang="pl-PL" sz="2200" spc="-1" strike="noStrike">
                <a:solidFill>
                  <a:srgbClr val="506784"/>
                </a:solidFill>
                <a:latin typeface="Maven Pro"/>
                <a:ea typeface="Maven Pro"/>
              </a:rPr>
              <a:t>The second type of layers in CNN is </a:t>
            </a:r>
            <a:r>
              <a:rPr b="1" lang="pl-PL" sz="2200" spc="-1" strike="noStrike">
                <a:solidFill>
                  <a:srgbClr val="506784"/>
                </a:solidFill>
                <a:latin typeface="Maven Pro"/>
                <a:ea typeface="Maven Pro"/>
              </a:rPr>
              <a:t>pooling layer</a:t>
            </a:r>
            <a:r>
              <a:rPr b="0" lang="pl-PL" sz="2200" spc="-1" strike="noStrike">
                <a:solidFill>
                  <a:srgbClr val="506784"/>
                </a:solidFill>
                <a:latin typeface="Maven Pro"/>
                <a:ea typeface="Maven Pro"/>
              </a:rPr>
              <a:t>. This layer is responsible for dimensionality reduction of activation maps. There are several types of pooling, but </a:t>
            </a:r>
            <a:r>
              <a:rPr b="1" lang="pl-PL" sz="2200" spc="-1" strike="noStrike">
                <a:solidFill>
                  <a:srgbClr val="506784"/>
                </a:solidFill>
                <a:latin typeface="Maven Pro"/>
                <a:ea typeface="Maven Pro"/>
              </a:rPr>
              <a:t>max pooling</a:t>
            </a:r>
            <a:r>
              <a:rPr b="0" lang="pl-PL" sz="2200" spc="-1" strike="noStrike">
                <a:solidFill>
                  <a:srgbClr val="506784"/>
                </a:solidFill>
                <a:latin typeface="Maven Pro"/>
                <a:ea typeface="Maven Pro"/>
              </a:rPr>
              <a:t> is the most common one. As it was in the case of convolutional layers we have some filter (</a:t>
            </a:r>
            <a:r>
              <a:rPr b="1" lang="pl-PL" sz="2200" spc="-1" strike="noStrike">
                <a:solidFill>
                  <a:srgbClr val="506784"/>
                </a:solidFill>
                <a:latin typeface="Maven Pro"/>
                <a:ea typeface="Maven Pro"/>
              </a:rPr>
              <a:t>pool</a:t>
            </a:r>
            <a:r>
              <a:rPr b="0" lang="pl-PL" sz="2200" spc="-1" strike="noStrike">
                <a:solidFill>
                  <a:srgbClr val="506784"/>
                </a:solidFill>
                <a:latin typeface="Maven Pro"/>
                <a:ea typeface="Maven Pro"/>
              </a:rPr>
              <a:t>)  and </a:t>
            </a:r>
            <a:r>
              <a:rPr b="1" lang="pl-PL" sz="2200" spc="-1" strike="noStrike">
                <a:solidFill>
                  <a:srgbClr val="506784"/>
                </a:solidFill>
                <a:latin typeface="Maven Pro"/>
                <a:ea typeface="Maven Pro"/>
              </a:rPr>
              <a:t>strides</a:t>
            </a:r>
            <a:r>
              <a:rPr b="0" lang="pl-PL" sz="2200" spc="-1" strike="noStrike">
                <a:solidFill>
                  <a:srgbClr val="506784"/>
                </a:solidFill>
                <a:latin typeface="Maven Pro"/>
                <a:ea typeface="Maven Pro"/>
              </a:rPr>
              <a:t>. After placing the filter on an image part we are taking maximum value from that part and then moving to next place by number of pixels specified by strides.</a:t>
            </a:r>
            <a:endParaRPr b="0" lang="pl-PL" sz="2200" spc="-1" strike="noStrike">
              <a:latin typeface="Arial"/>
            </a:endParaRPr>
          </a:p>
        </p:txBody>
      </p:sp>
      <p:pic>
        <p:nvPicPr>
          <p:cNvPr id="236" name="Shape 384" descr=""/>
          <p:cNvPicPr/>
          <p:nvPr/>
        </p:nvPicPr>
        <p:blipFill>
          <a:blip r:embed="rId2"/>
          <a:stretch/>
        </p:blipFill>
        <p:spPr>
          <a:xfrm>
            <a:off x="4723560" y="3147480"/>
            <a:ext cx="6843240" cy="319968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Shape 107" descr=""/>
          <p:cNvPicPr/>
          <p:nvPr/>
        </p:nvPicPr>
        <p:blipFill>
          <a:blip r:embed="rId1"/>
          <a:stretch/>
        </p:blipFill>
        <p:spPr>
          <a:xfrm>
            <a:off x="306360" y="310320"/>
            <a:ext cx="1444320" cy="426600"/>
          </a:xfrm>
          <a:prstGeom prst="rect">
            <a:avLst/>
          </a:prstGeom>
          <a:ln>
            <a:noFill/>
          </a:ln>
        </p:spPr>
      </p:pic>
      <p:sp>
        <p:nvSpPr>
          <p:cNvPr id="100"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Team</a:t>
            </a:r>
            <a:endParaRPr b="0" lang="pl-PL" sz="3600" spc="-1" strike="noStrike">
              <a:solidFill>
                <a:srgbClr val="000000"/>
              </a:solidFill>
              <a:latin typeface="Arial"/>
            </a:endParaRPr>
          </a:p>
        </p:txBody>
      </p:sp>
      <p:pic>
        <p:nvPicPr>
          <p:cNvPr id="101" name="Shape 109" descr=""/>
          <p:cNvPicPr/>
          <p:nvPr/>
        </p:nvPicPr>
        <p:blipFill>
          <a:blip r:embed="rId2"/>
          <a:stretch/>
        </p:blipFill>
        <p:spPr>
          <a:xfrm>
            <a:off x="1663200" y="887760"/>
            <a:ext cx="8734680" cy="555228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Shape 389" descr=""/>
          <p:cNvPicPr/>
          <p:nvPr/>
        </p:nvPicPr>
        <p:blipFill>
          <a:blip r:embed="rId1"/>
          <a:stretch/>
        </p:blipFill>
        <p:spPr>
          <a:xfrm>
            <a:off x="306360" y="310320"/>
            <a:ext cx="1444320" cy="426600"/>
          </a:xfrm>
          <a:prstGeom prst="rect">
            <a:avLst/>
          </a:prstGeom>
          <a:ln>
            <a:noFill/>
          </a:ln>
        </p:spPr>
      </p:pic>
      <p:sp>
        <p:nvSpPr>
          <p:cNvPr id="238"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ReLU - rectified linear unit</a:t>
            </a:r>
            <a:endParaRPr b="0" lang="pl-PL" sz="3600" spc="-1" strike="noStrike">
              <a:solidFill>
                <a:srgbClr val="000000"/>
              </a:solidFill>
              <a:latin typeface="Arial"/>
            </a:endParaRPr>
          </a:p>
        </p:txBody>
      </p:sp>
      <p:pic>
        <p:nvPicPr>
          <p:cNvPr id="239" name="Shape 391" descr=""/>
          <p:cNvPicPr/>
          <p:nvPr/>
        </p:nvPicPr>
        <p:blipFill>
          <a:blip r:embed="rId2"/>
          <a:stretch/>
        </p:blipFill>
        <p:spPr>
          <a:xfrm>
            <a:off x="1890000" y="1100160"/>
            <a:ext cx="7200720" cy="507636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Shape 396" descr=""/>
          <p:cNvPicPr/>
          <p:nvPr/>
        </p:nvPicPr>
        <p:blipFill>
          <a:blip r:embed="rId1"/>
          <a:stretch/>
        </p:blipFill>
        <p:spPr>
          <a:xfrm>
            <a:off x="306360" y="310320"/>
            <a:ext cx="1444320" cy="426600"/>
          </a:xfrm>
          <a:prstGeom prst="rect">
            <a:avLst/>
          </a:prstGeom>
          <a:ln>
            <a:noFill/>
          </a:ln>
        </p:spPr>
      </p:pic>
      <p:sp>
        <p:nvSpPr>
          <p:cNvPr id="241"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Ex. 2 - Ships classification</a:t>
            </a:r>
            <a:endParaRPr b="0" lang="pl-PL" sz="3600" spc="-1" strike="noStrike">
              <a:solidFill>
                <a:srgbClr val="000000"/>
              </a:solidFill>
              <a:latin typeface="Arial"/>
            </a:endParaRPr>
          </a:p>
        </p:txBody>
      </p:sp>
      <p:sp>
        <p:nvSpPr>
          <p:cNvPr id="242" name="CustomShape 2"/>
          <p:cNvSpPr/>
          <p:nvPr/>
        </p:nvSpPr>
        <p:spPr>
          <a:xfrm>
            <a:off x="759960" y="1000800"/>
            <a:ext cx="4817520" cy="5389920"/>
          </a:xfrm>
          <a:prstGeom prst="rect">
            <a:avLst/>
          </a:prstGeom>
          <a:noFill/>
          <a:ln>
            <a:noFill/>
          </a:ln>
        </p:spPr>
        <p:style>
          <a:lnRef idx="0"/>
          <a:fillRef idx="0"/>
          <a:effectRef idx="0"/>
          <a:fontRef idx="minor"/>
        </p:style>
        <p:txBody>
          <a:bodyPr tIns="91440" bIns="91440"/>
          <a:p>
            <a:pPr>
              <a:lnSpc>
                <a:spcPct val="115000"/>
              </a:lnSpc>
            </a:pPr>
            <a:r>
              <a:rPr b="0" lang="pl-PL" sz="2400" spc="-1" strike="noStrike">
                <a:solidFill>
                  <a:srgbClr val="506784"/>
                </a:solidFill>
                <a:latin typeface="Maven Pro"/>
                <a:ea typeface="Maven Pro"/>
              </a:rPr>
              <a:t>We will use a dataset of 2800 satellite pictures  (</a:t>
            </a:r>
            <a:r>
              <a:rPr b="1" lang="pl-PL" sz="2400" spc="-1" strike="noStrike">
                <a:solidFill>
                  <a:srgbClr val="506784"/>
                </a:solidFill>
                <a:latin typeface="Maven Pro"/>
                <a:ea typeface="Maven Pro"/>
              </a:rPr>
              <a:t>80-pixel height, 80-pixel width, 3 colors - RGB color space</a:t>
            </a:r>
            <a:r>
              <a:rPr b="0" lang="pl-PL" sz="2400" spc="-1" strike="noStrike">
                <a:solidFill>
                  <a:srgbClr val="506784"/>
                </a:solidFill>
                <a:latin typeface="Maven Pro"/>
                <a:ea typeface="Maven Pro"/>
              </a:rPr>
              <a:t>). To input data into a Keras model, we need to transform it into a </a:t>
            </a:r>
            <a:r>
              <a:rPr b="1" lang="pl-PL" sz="2400" spc="-1" strike="noStrike">
                <a:solidFill>
                  <a:srgbClr val="506784"/>
                </a:solidFill>
                <a:latin typeface="Maven Pro"/>
                <a:ea typeface="Maven Pro"/>
              </a:rPr>
              <a:t>4-dimensional array</a:t>
            </a:r>
            <a:r>
              <a:rPr b="0" lang="pl-PL" sz="2400" spc="-1" strike="noStrike">
                <a:solidFill>
                  <a:srgbClr val="506784"/>
                </a:solidFill>
                <a:latin typeface="Maven Pro"/>
                <a:ea typeface="Maven Pro"/>
              </a:rPr>
              <a:t> (index of sample, height, width, colors). Every picture is associated with a label that could be equal 1 for a ship and 0 for non-ship object.</a:t>
            </a:r>
            <a:endParaRPr b="0" lang="pl-PL" sz="2400" spc="-1" strike="noStrike">
              <a:latin typeface="Arial"/>
            </a:endParaRPr>
          </a:p>
        </p:txBody>
      </p:sp>
      <p:pic>
        <p:nvPicPr>
          <p:cNvPr id="243" name="Shape 399" descr=""/>
          <p:cNvPicPr/>
          <p:nvPr/>
        </p:nvPicPr>
        <p:blipFill>
          <a:blip r:embed="rId2"/>
          <a:stretch/>
        </p:blipFill>
        <p:spPr>
          <a:xfrm>
            <a:off x="5730120" y="1153080"/>
            <a:ext cx="6309000" cy="444780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Shape 404" descr=""/>
          <p:cNvPicPr/>
          <p:nvPr/>
        </p:nvPicPr>
        <p:blipFill>
          <a:blip r:embed="rId1"/>
          <a:stretch/>
        </p:blipFill>
        <p:spPr>
          <a:xfrm>
            <a:off x="306360" y="310320"/>
            <a:ext cx="1444320" cy="426600"/>
          </a:xfrm>
          <a:prstGeom prst="rect">
            <a:avLst/>
          </a:prstGeom>
          <a:ln>
            <a:noFill/>
          </a:ln>
        </p:spPr>
      </p:pic>
      <p:sp>
        <p:nvSpPr>
          <p:cNvPr id="245"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1D and 3D convolution</a:t>
            </a:r>
            <a:endParaRPr b="0" lang="pl-PL" sz="3600" spc="-1" strike="noStrike">
              <a:solidFill>
                <a:srgbClr val="000000"/>
              </a:solidFill>
              <a:latin typeface="Arial"/>
            </a:endParaRPr>
          </a:p>
        </p:txBody>
      </p:sp>
      <p:pic>
        <p:nvPicPr>
          <p:cNvPr id="246" name="Shape 406" descr=""/>
          <p:cNvPicPr/>
          <p:nvPr/>
        </p:nvPicPr>
        <p:blipFill>
          <a:blip r:embed="rId2"/>
          <a:stretch/>
        </p:blipFill>
        <p:spPr>
          <a:xfrm>
            <a:off x="87480" y="3806280"/>
            <a:ext cx="11886840" cy="2630160"/>
          </a:xfrm>
          <a:prstGeom prst="rect">
            <a:avLst/>
          </a:prstGeom>
          <a:ln>
            <a:noFill/>
          </a:ln>
        </p:spPr>
      </p:pic>
      <p:pic>
        <p:nvPicPr>
          <p:cNvPr id="247" name="Shape 407" descr=""/>
          <p:cNvPicPr/>
          <p:nvPr/>
        </p:nvPicPr>
        <p:blipFill>
          <a:blip r:embed="rId3"/>
          <a:stretch/>
        </p:blipFill>
        <p:spPr>
          <a:xfrm>
            <a:off x="2778840" y="1153080"/>
            <a:ext cx="5816520" cy="2500200"/>
          </a:xfrm>
          <a:prstGeom prst="rect">
            <a:avLst/>
          </a:prstGeom>
          <a:ln>
            <a:noFill/>
          </a:ln>
        </p:spPr>
      </p:pic>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Shape 412" descr=""/>
          <p:cNvPicPr/>
          <p:nvPr/>
        </p:nvPicPr>
        <p:blipFill>
          <a:blip r:embed="rId1"/>
          <a:stretch/>
        </p:blipFill>
        <p:spPr>
          <a:xfrm>
            <a:off x="306360" y="310320"/>
            <a:ext cx="1444320" cy="426600"/>
          </a:xfrm>
          <a:prstGeom prst="rect">
            <a:avLst/>
          </a:prstGeom>
          <a:ln>
            <a:noFill/>
          </a:ln>
        </p:spPr>
      </p:pic>
      <p:sp>
        <p:nvSpPr>
          <p:cNvPr id="249"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What’s next ? </a:t>
            </a:r>
            <a:endParaRPr b="0" lang="pl-PL" sz="3600" spc="-1" strike="noStrike">
              <a:solidFill>
                <a:srgbClr val="000000"/>
              </a:solidFill>
              <a:latin typeface="Arial"/>
            </a:endParaRPr>
          </a:p>
        </p:txBody>
      </p:sp>
      <p:pic>
        <p:nvPicPr>
          <p:cNvPr id="250" name="Shape 414" descr=""/>
          <p:cNvPicPr/>
          <p:nvPr/>
        </p:nvPicPr>
        <p:blipFill>
          <a:blip r:embed="rId2"/>
          <a:stretch/>
        </p:blipFill>
        <p:spPr>
          <a:xfrm>
            <a:off x="306360" y="1245960"/>
            <a:ext cx="11308320" cy="477036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Shape 419" descr=""/>
          <p:cNvPicPr/>
          <p:nvPr/>
        </p:nvPicPr>
        <p:blipFill>
          <a:blip r:embed="rId1"/>
          <a:stretch/>
        </p:blipFill>
        <p:spPr>
          <a:xfrm>
            <a:off x="306360" y="310320"/>
            <a:ext cx="1444320" cy="426600"/>
          </a:xfrm>
          <a:prstGeom prst="rect">
            <a:avLst/>
          </a:prstGeom>
          <a:ln>
            <a:noFill/>
          </a:ln>
        </p:spPr>
      </p:pic>
      <p:sp>
        <p:nvSpPr>
          <p:cNvPr id="252"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Ex. 3 - Batch normalization and callbacks</a:t>
            </a:r>
            <a:endParaRPr b="0" lang="pl-PL" sz="3600" spc="-1" strike="noStrike">
              <a:solidFill>
                <a:srgbClr val="000000"/>
              </a:solidFill>
              <a:latin typeface="Arial"/>
            </a:endParaRPr>
          </a:p>
        </p:txBody>
      </p:sp>
      <p:sp>
        <p:nvSpPr>
          <p:cNvPr id="253" name="CustomShape 2"/>
          <p:cNvSpPr/>
          <p:nvPr/>
        </p:nvSpPr>
        <p:spPr>
          <a:xfrm>
            <a:off x="759960" y="1000800"/>
            <a:ext cx="4817520" cy="5389920"/>
          </a:xfrm>
          <a:prstGeom prst="rect">
            <a:avLst/>
          </a:prstGeom>
          <a:noFill/>
          <a:ln>
            <a:noFill/>
          </a:ln>
        </p:spPr>
        <p:style>
          <a:lnRef idx="0"/>
          <a:fillRef idx="0"/>
          <a:effectRef idx="0"/>
          <a:fontRef idx="minor"/>
        </p:style>
        <p:txBody>
          <a:bodyPr tIns="91440" bIns="91440"/>
          <a:p>
            <a:pPr>
              <a:lnSpc>
                <a:spcPct val="115000"/>
              </a:lnSpc>
            </a:pPr>
            <a:r>
              <a:rPr b="1" lang="pl-PL" sz="2400" spc="-1" strike="noStrike">
                <a:solidFill>
                  <a:srgbClr val="506784"/>
                </a:solidFill>
                <a:latin typeface="Maven Pro"/>
                <a:ea typeface="Maven Pro"/>
              </a:rPr>
              <a:t>Batch normalization</a:t>
            </a:r>
            <a:r>
              <a:rPr b="0" lang="pl-PL" sz="2400" spc="-1" strike="noStrike">
                <a:solidFill>
                  <a:srgbClr val="506784"/>
                </a:solidFill>
                <a:latin typeface="Maven Pro"/>
                <a:ea typeface="Maven Pro"/>
              </a:rPr>
              <a:t> reduces the amount by what the hidden unit values shift around (covariance shift). </a:t>
            </a:r>
            <a:endParaRPr b="0" lang="pl-PL" sz="2400" spc="-1" strike="noStrike">
              <a:latin typeface="Arial"/>
            </a:endParaRPr>
          </a:p>
          <a:p>
            <a:pPr>
              <a:lnSpc>
                <a:spcPct val="115000"/>
              </a:lnSpc>
            </a:pPr>
            <a:endParaRPr b="0" lang="pl-PL" sz="2400" spc="-1" strike="noStrike">
              <a:latin typeface="Arial"/>
            </a:endParaRPr>
          </a:p>
          <a:p>
            <a:pPr>
              <a:lnSpc>
                <a:spcPct val="115000"/>
              </a:lnSpc>
            </a:pPr>
            <a:r>
              <a:rPr b="0" lang="pl-PL" sz="2400" spc="-1" strike="noStrike">
                <a:solidFill>
                  <a:srgbClr val="506784"/>
                </a:solidFill>
                <a:latin typeface="Maven Pro"/>
                <a:ea typeface="Maven Pro"/>
              </a:rPr>
              <a:t>Batch normalization adds two trainable parameters to each layer, so the normalized output is multiplied by a </a:t>
            </a:r>
            <a:r>
              <a:rPr b="1" lang="pl-PL" sz="2400" spc="-1" strike="noStrike">
                <a:solidFill>
                  <a:srgbClr val="506784"/>
                </a:solidFill>
                <a:latin typeface="Maven Pro"/>
                <a:ea typeface="Maven Pro"/>
              </a:rPr>
              <a:t>“standard deviation”</a:t>
            </a:r>
            <a:r>
              <a:rPr b="0" lang="pl-PL" sz="2400" spc="-1" strike="noStrike">
                <a:solidFill>
                  <a:srgbClr val="506784"/>
                </a:solidFill>
                <a:latin typeface="Maven Pro"/>
                <a:ea typeface="Maven Pro"/>
              </a:rPr>
              <a:t> parameter (gamma) and add a </a:t>
            </a:r>
            <a:r>
              <a:rPr b="1" lang="pl-PL" sz="2400" spc="-1" strike="noStrike">
                <a:solidFill>
                  <a:srgbClr val="506784"/>
                </a:solidFill>
                <a:latin typeface="Maven Pro"/>
                <a:ea typeface="Maven Pro"/>
              </a:rPr>
              <a:t>“mean”</a:t>
            </a:r>
            <a:r>
              <a:rPr b="0" lang="pl-PL" sz="2400" spc="-1" strike="noStrike">
                <a:solidFill>
                  <a:srgbClr val="506784"/>
                </a:solidFill>
                <a:latin typeface="Maven Pro"/>
                <a:ea typeface="Maven Pro"/>
              </a:rPr>
              <a:t> parameter (beta)</a:t>
            </a:r>
            <a:endParaRPr b="0" lang="pl-PL" sz="2400" spc="-1" strike="noStrike">
              <a:latin typeface="Arial"/>
            </a:endParaRPr>
          </a:p>
        </p:txBody>
      </p:sp>
      <p:pic>
        <p:nvPicPr>
          <p:cNvPr id="254" name="Shape 422" descr=""/>
          <p:cNvPicPr/>
          <p:nvPr/>
        </p:nvPicPr>
        <p:blipFill>
          <a:blip r:embed="rId2"/>
          <a:stretch/>
        </p:blipFill>
        <p:spPr>
          <a:xfrm>
            <a:off x="6287400" y="1234440"/>
            <a:ext cx="5419080" cy="438876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Shape 427" descr=""/>
          <p:cNvPicPr/>
          <p:nvPr/>
        </p:nvPicPr>
        <p:blipFill>
          <a:blip r:embed="rId1"/>
          <a:stretch/>
        </p:blipFill>
        <p:spPr>
          <a:xfrm>
            <a:off x="306360" y="310320"/>
            <a:ext cx="1444320" cy="426600"/>
          </a:xfrm>
          <a:prstGeom prst="rect">
            <a:avLst/>
          </a:prstGeom>
          <a:ln>
            <a:noFill/>
          </a:ln>
        </p:spPr>
      </p:pic>
      <p:sp>
        <p:nvSpPr>
          <p:cNvPr id="256"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Generators in Keras</a:t>
            </a:r>
            <a:endParaRPr b="0" lang="pl-PL" sz="3600" spc="-1" strike="noStrike">
              <a:solidFill>
                <a:srgbClr val="000000"/>
              </a:solidFill>
              <a:latin typeface="Arial"/>
            </a:endParaRPr>
          </a:p>
        </p:txBody>
      </p:sp>
      <p:pic>
        <p:nvPicPr>
          <p:cNvPr id="257" name="Shape 429" descr=""/>
          <p:cNvPicPr/>
          <p:nvPr/>
        </p:nvPicPr>
        <p:blipFill>
          <a:blip r:embed="rId2"/>
          <a:stretch/>
        </p:blipFill>
        <p:spPr>
          <a:xfrm>
            <a:off x="1089720" y="1000800"/>
            <a:ext cx="10477080" cy="509544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Shape 434" descr=""/>
          <p:cNvPicPr/>
          <p:nvPr/>
        </p:nvPicPr>
        <p:blipFill>
          <a:blip r:embed="rId1"/>
          <a:stretch/>
        </p:blipFill>
        <p:spPr>
          <a:xfrm>
            <a:off x="306360" y="310320"/>
            <a:ext cx="1444320" cy="426600"/>
          </a:xfrm>
          <a:prstGeom prst="rect">
            <a:avLst/>
          </a:prstGeom>
          <a:ln>
            <a:noFill/>
          </a:ln>
        </p:spPr>
      </p:pic>
      <p:sp>
        <p:nvSpPr>
          <p:cNvPr id="259"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Ex. 4 - Data augmentation </a:t>
            </a:r>
            <a:endParaRPr b="0" lang="pl-PL" sz="3600" spc="-1" strike="noStrike">
              <a:solidFill>
                <a:srgbClr val="000000"/>
              </a:solidFill>
              <a:latin typeface="Arial"/>
            </a:endParaRPr>
          </a:p>
        </p:txBody>
      </p:sp>
      <p:pic>
        <p:nvPicPr>
          <p:cNvPr id="260" name="Shape 436" descr=""/>
          <p:cNvPicPr/>
          <p:nvPr/>
        </p:nvPicPr>
        <p:blipFill>
          <a:blip r:embed="rId2"/>
          <a:stretch/>
        </p:blipFill>
        <p:spPr>
          <a:xfrm>
            <a:off x="2420640" y="887760"/>
            <a:ext cx="7222680" cy="545652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Shape 441" descr=""/>
          <p:cNvPicPr/>
          <p:nvPr/>
        </p:nvPicPr>
        <p:blipFill>
          <a:blip r:embed="rId1"/>
          <a:stretch/>
        </p:blipFill>
        <p:spPr>
          <a:xfrm>
            <a:off x="306360" y="310320"/>
            <a:ext cx="1444320" cy="426600"/>
          </a:xfrm>
          <a:prstGeom prst="rect">
            <a:avLst/>
          </a:prstGeom>
          <a:ln>
            <a:noFill/>
          </a:ln>
        </p:spPr>
      </p:pic>
      <p:sp>
        <p:nvSpPr>
          <p:cNvPr id="262"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Fine-tuning </a:t>
            </a:r>
            <a:endParaRPr b="0" lang="pl-PL" sz="3600" spc="-1" strike="noStrike">
              <a:solidFill>
                <a:srgbClr val="000000"/>
              </a:solidFill>
              <a:latin typeface="Arial"/>
            </a:endParaRPr>
          </a:p>
        </p:txBody>
      </p:sp>
      <p:sp>
        <p:nvSpPr>
          <p:cNvPr id="263" name="CustomShape 2"/>
          <p:cNvSpPr/>
          <p:nvPr/>
        </p:nvSpPr>
        <p:spPr>
          <a:xfrm>
            <a:off x="610200" y="1191240"/>
            <a:ext cx="10572120" cy="4470120"/>
          </a:xfrm>
          <a:prstGeom prst="rect">
            <a:avLst/>
          </a:prstGeom>
          <a:noFill/>
          <a:ln>
            <a:noFill/>
          </a:ln>
        </p:spPr>
        <p:style>
          <a:lnRef idx="0"/>
          <a:fillRef idx="0"/>
          <a:effectRef idx="0"/>
          <a:fontRef idx="minor"/>
        </p:style>
        <p:txBody>
          <a:bodyPr tIns="91440" bIns="91440"/>
          <a:p>
            <a:pPr>
              <a:lnSpc>
                <a:spcPct val="100000"/>
              </a:lnSpc>
            </a:pPr>
            <a:r>
              <a:rPr b="1" lang="pl-PL" sz="2400" spc="-1" strike="noStrike">
                <a:solidFill>
                  <a:srgbClr val="506784"/>
                </a:solidFill>
                <a:latin typeface="Maven Pro"/>
                <a:ea typeface="Maven Pro"/>
              </a:rPr>
              <a:t>Fine-tuning</a:t>
            </a:r>
            <a:r>
              <a:rPr b="0" lang="pl-PL" sz="2400" spc="-1" strike="noStrike">
                <a:solidFill>
                  <a:srgbClr val="506784"/>
                </a:solidFill>
                <a:latin typeface="Maven Pro"/>
                <a:ea typeface="Maven Pro"/>
              </a:rPr>
              <a:t> is a process to take a network model that has already been trained for a given task, and make it perform a second similar task.</a:t>
            </a:r>
            <a:endParaRPr b="0" lang="pl-PL" sz="2400" spc="-1" strike="noStrike">
              <a:latin typeface="Arial"/>
            </a:endParaRPr>
          </a:p>
          <a:p>
            <a:pPr>
              <a:lnSpc>
                <a:spcPct val="100000"/>
              </a:lnSpc>
            </a:pPr>
            <a:endParaRPr b="0" lang="pl-PL" sz="2400" spc="-1" strike="noStrike">
              <a:latin typeface="Arial"/>
            </a:endParaRPr>
          </a:p>
          <a:p>
            <a:pPr>
              <a:lnSpc>
                <a:spcPct val="100000"/>
              </a:lnSpc>
            </a:pPr>
            <a:r>
              <a:rPr b="0" lang="pl-PL" sz="2400" spc="-1" strike="noStrike">
                <a:solidFill>
                  <a:srgbClr val="506784"/>
                </a:solidFill>
                <a:latin typeface="Maven Pro"/>
                <a:ea typeface="Maven Pro"/>
              </a:rPr>
              <a:t>Steps:</a:t>
            </a:r>
            <a:endParaRPr b="0" lang="pl-PL" sz="2400" spc="-1" strike="noStrike">
              <a:latin typeface="Arial"/>
            </a:endParaRPr>
          </a:p>
          <a:p>
            <a:pPr>
              <a:lnSpc>
                <a:spcPct val="100000"/>
              </a:lnSpc>
            </a:pPr>
            <a:endParaRPr b="0" lang="pl-PL" sz="2400" spc="-1" strike="noStrike">
              <a:latin typeface="Arial"/>
            </a:endParaRPr>
          </a:p>
          <a:p>
            <a:pPr marL="457200" indent="-380520">
              <a:lnSpc>
                <a:spcPct val="100000"/>
              </a:lnSpc>
              <a:buClr>
                <a:srgbClr val="506784"/>
              </a:buClr>
              <a:buFont typeface="Maven Pro"/>
              <a:buAutoNum type="arabicPeriod"/>
            </a:pPr>
            <a:r>
              <a:rPr b="0" lang="pl-PL" sz="2400" spc="-1" strike="noStrike">
                <a:solidFill>
                  <a:srgbClr val="506784"/>
                </a:solidFill>
                <a:latin typeface="Maven Pro"/>
                <a:ea typeface="Maven Pro"/>
              </a:rPr>
              <a:t>Get pre-trained network using </a:t>
            </a:r>
            <a:r>
              <a:rPr b="1" lang="pl-PL" sz="2400" spc="-1" strike="noStrike">
                <a:solidFill>
                  <a:srgbClr val="506784"/>
                </a:solidFill>
                <a:latin typeface="Maven Pro"/>
                <a:ea typeface="Maven Pro"/>
              </a:rPr>
              <a:t>application_NET</a:t>
            </a:r>
            <a:r>
              <a:rPr b="0" lang="pl-PL" sz="2400" spc="-1" strike="noStrike">
                <a:solidFill>
                  <a:srgbClr val="506784"/>
                </a:solidFill>
                <a:latin typeface="Maven Pro"/>
                <a:ea typeface="Maven Pro"/>
              </a:rPr>
              <a:t>() function. </a:t>
            </a:r>
            <a:endParaRPr b="0" lang="pl-PL" sz="2400" spc="-1" strike="noStrike">
              <a:latin typeface="Arial"/>
            </a:endParaRPr>
          </a:p>
          <a:p>
            <a:pPr marL="457200" indent="-380520">
              <a:lnSpc>
                <a:spcPct val="100000"/>
              </a:lnSpc>
              <a:buClr>
                <a:srgbClr val="506784"/>
              </a:buClr>
              <a:buFont typeface="Maven Pro"/>
              <a:buAutoNum type="arabicPeriod"/>
            </a:pPr>
            <a:r>
              <a:rPr b="0" lang="pl-PL" sz="2400" spc="-1" strike="noStrike">
                <a:solidFill>
                  <a:srgbClr val="506784"/>
                </a:solidFill>
                <a:latin typeface="Maven Pro"/>
                <a:ea typeface="Maven Pro"/>
              </a:rPr>
              <a:t>Remove dense layers (we want only </a:t>
            </a:r>
            <a:r>
              <a:rPr b="1" lang="pl-PL" sz="2400" spc="-1" strike="noStrike">
                <a:solidFill>
                  <a:srgbClr val="506784"/>
                </a:solidFill>
                <a:latin typeface="Maven Pro"/>
                <a:ea typeface="Maven Pro"/>
              </a:rPr>
              <a:t>convolutional base</a:t>
            </a:r>
            <a:r>
              <a:rPr b="0" lang="pl-PL" sz="2400" spc="-1" strike="noStrike">
                <a:solidFill>
                  <a:srgbClr val="506784"/>
                </a:solidFill>
                <a:latin typeface="Maven Pro"/>
                <a:ea typeface="Maven Pro"/>
              </a:rPr>
              <a:t>).</a:t>
            </a:r>
            <a:endParaRPr b="0" lang="pl-PL" sz="2400" spc="-1" strike="noStrike">
              <a:latin typeface="Arial"/>
            </a:endParaRPr>
          </a:p>
          <a:p>
            <a:pPr marL="457200" indent="-380520">
              <a:lnSpc>
                <a:spcPct val="100000"/>
              </a:lnSpc>
              <a:buClr>
                <a:srgbClr val="506784"/>
              </a:buClr>
              <a:buFont typeface="Maven Pro"/>
              <a:buAutoNum type="arabicPeriod"/>
            </a:pPr>
            <a:r>
              <a:rPr b="0" lang="pl-PL" sz="2400" spc="-1" strike="noStrike">
                <a:solidFill>
                  <a:srgbClr val="506784"/>
                </a:solidFill>
                <a:latin typeface="Maven Pro"/>
                <a:ea typeface="Maven Pro"/>
              </a:rPr>
              <a:t>Freeze few last layers in convolutional base.</a:t>
            </a:r>
            <a:endParaRPr b="0" lang="pl-PL" sz="2400" spc="-1" strike="noStrike">
              <a:latin typeface="Arial"/>
            </a:endParaRPr>
          </a:p>
          <a:p>
            <a:pPr marL="457200" indent="-380520">
              <a:lnSpc>
                <a:spcPct val="100000"/>
              </a:lnSpc>
              <a:buClr>
                <a:srgbClr val="506784"/>
              </a:buClr>
              <a:buFont typeface="Maven Pro"/>
              <a:buAutoNum type="arabicPeriod"/>
            </a:pPr>
            <a:r>
              <a:rPr b="0" lang="pl-PL" sz="2400" spc="-1" strike="noStrike">
                <a:solidFill>
                  <a:srgbClr val="506784"/>
                </a:solidFill>
                <a:latin typeface="Maven Pro"/>
                <a:ea typeface="Maven Pro"/>
              </a:rPr>
              <a:t>Add randomly initialized dense layers.</a:t>
            </a:r>
            <a:endParaRPr b="0" lang="pl-PL" sz="2400" spc="-1" strike="noStrike">
              <a:latin typeface="Arial"/>
            </a:endParaRPr>
          </a:p>
          <a:p>
            <a:pPr marL="457200" indent="-380520">
              <a:lnSpc>
                <a:spcPct val="100000"/>
              </a:lnSpc>
              <a:buClr>
                <a:srgbClr val="506784"/>
              </a:buClr>
              <a:buFont typeface="Maven Pro"/>
              <a:buAutoNum type="arabicPeriod"/>
            </a:pPr>
            <a:r>
              <a:rPr b="0" lang="pl-PL" sz="2400" spc="-1" strike="noStrike">
                <a:solidFill>
                  <a:srgbClr val="506784"/>
                </a:solidFill>
                <a:latin typeface="Maven Pro"/>
                <a:ea typeface="Maven Pro"/>
              </a:rPr>
              <a:t>Train the model on new data.</a:t>
            </a:r>
            <a:endParaRPr b="0" lang="pl-PL" sz="2400" spc="-1" strike="noStrike">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Shape 448" descr=""/>
          <p:cNvPicPr/>
          <p:nvPr/>
        </p:nvPicPr>
        <p:blipFill>
          <a:blip r:embed="rId1"/>
          <a:stretch/>
        </p:blipFill>
        <p:spPr>
          <a:xfrm>
            <a:off x="306360" y="310320"/>
            <a:ext cx="1444320" cy="426600"/>
          </a:xfrm>
          <a:prstGeom prst="rect">
            <a:avLst/>
          </a:prstGeom>
          <a:ln>
            <a:noFill/>
          </a:ln>
        </p:spPr>
      </p:pic>
      <p:sp>
        <p:nvSpPr>
          <p:cNvPr id="265"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Imagenet</a:t>
            </a:r>
            <a:endParaRPr b="0" lang="pl-PL" sz="3600" spc="-1" strike="noStrike">
              <a:solidFill>
                <a:srgbClr val="000000"/>
              </a:solidFill>
              <a:latin typeface="Arial"/>
            </a:endParaRPr>
          </a:p>
        </p:txBody>
      </p:sp>
      <p:pic>
        <p:nvPicPr>
          <p:cNvPr id="266" name="Shape 450" descr=""/>
          <p:cNvPicPr/>
          <p:nvPr/>
        </p:nvPicPr>
        <p:blipFill>
          <a:blip r:embed="rId2"/>
          <a:stretch/>
        </p:blipFill>
        <p:spPr>
          <a:xfrm>
            <a:off x="1118160" y="1000800"/>
            <a:ext cx="9955080" cy="5601600"/>
          </a:xfrm>
          <a:prstGeom prst="rect">
            <a:avLst/>
          </a:prstGeom>
          <a:ln>
            <a:noFill/>
          </a:ln>
        </p:spPr>
      </p:pic>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Shape 455" descr=""/>
          <p:cNvPicPr/>
          <p:nvPr/>
        </p:nvPicPr>
        <p:blipFill>
          <a:blip r:embed="rId1"/>
          <a:stretch/>
        </p:blipFill>
        <p:spPr>
          <a:xfrm>
            <a:off x="306360" y="310320"/>
            <a:ext cx="1444320" cy="426600"/>
          </a:xfrm>
          <a:prstGeom prst="rect">
            <a:avLst/>
          </a:prstGeom>
          <a:ln>
            <a:noFill/>
          </a:ln>
        </p:spPr>
      </p:pic>
      <p:sp>
        <p:nvSpPr>
          <p:cNvPr id="268"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Ex. 5 - Fine-tuning VGG16</a:t>
            </a:r>
            <a:endParaRPr b="0" lang="pl-PL" sz="3600" spc="-1" strike="noStrike">
              <a:solidFill>
                <a:srgbClr val="000000"/>
              </a:solidFill>
              <a:latin typeface="Arial"/>
            </a:endParaRPr>
          </a:p>
        </p:txBody>
      </p:sp>
      <p:pic>
        <p:nvPicPr>
          <p:cNvPr id="269" name="Shape 457" descr=""/>
          <p:cNvPicPr/>
          <p:nvPr/>
        </p:nvPicPr>
        <p:blipFill>
          <a:blip r:embed="rId2"/>
          <a:stretch/>
        </p:blipFill>
        <p:spPr>
          <a:xfrm>
            <a:off x="736200" y="1100160"/>
            <a:ext cx="9265320" cy="534168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Shape 114" descr=""/>
          <p:cNvPicPr/>
          <p:nvPr/>
        </p:nvPicPr>
        <p:blipFill>
          <a:blip r:embed="rId1"/>
          <a:stretch/>
        </p:blipFill>
        <p:spPr>
          <a:xfrm>
            <a:off x="306360" y="310320"/>
            <a:ext cx="1444320" cy="426600"/>
          </a:xfrm>
          <a:prstGeom prst="rect">
            <a:avLst/>
          </a:prstGeom>
          <a:ln>
            <a:noFill/>
          </a:ln>
        </p:spPr>
      </p:pic>
      <p:sp>
        <p:nvSpPr>
          <p:cNvPr id="103"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Our open-source</a:t>
            </a:r>
            <a:endParaRPr b="0" lang="pl-PL" sz="3600" spc="-1" strike="noStrike">
              <a:solidFill>
                <a:srgbClr val="000000"/>
              </a:solidFill>
              <a:latin typeface="Arial"/>
            </a:endParaRPr>
          </a:p>
        </p:txBody>
      </p:sp>
      <p:pic>
        <p:nvPicPr>
          <p:cNvPr id="104" name="Shape 116" descr=""/>
          <p:cNvPicPr/>
          <p:nvPr/>
        </p:nvPicPr>
        <p:blipFill>
          <a:blip r:embed="rId2"/>
          <a:stretch/>
        </p:blipFill>
        <p:spPr>
          <a:xfrm>
            <a:off x="293400" y="1179720"/>
            <a:ext cx="11604960" cy="55522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Shape 462" descr=""/>
          <p:cNvPicPr/>
          <p:nvPr/>
        </p:nvPicPr>
        <p:blipFill>
          <a:blip r:embed="rId1"/>
          <a:stretch/>
        </p:blipFill>
        <p:spPr>
          <a:xfrm>
            <a:off x="306360" y="310320"/>
            <a:ext cx="1444320" cy="426600"/>
          </a:xfrm>
          <a:prstGeom prst="rect">
            <a:avLst/>
          </a:prstGeom>
          <a:ln>
            <a:noFill/>
          </a:ln>
        </p:spPr>
      </p:pic>
      <p:sp>
        <p:nvSpPr>
          <p:cNvPr id="271"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What ConvNet learns ?</a:t>
            </a:r>
            <a:endParaRPr b="0" lang="pl-PL" sz="3600" spc="-1" strike="noStrike">
              <a:solidFill>
                <a:srgbClr val="000000"/>
              </a:solidFill>
              <a:latin typeface="Arial"/>
            </a:endParaRPr>
          </a:p>
        </p:txBody>
      </p:sp>
      <p:pic>
        <p:nvPicPr>
          <p:cNvPr id="272" name="Shape 464" descr=""/>
          <p:cNvPicPr/>
          <p:nvPr/>
        </p:nvPicPr>
        <p:blipFill>
          <a:blip r:embed="rId2"/>
          <a:stretch/>
        </p:blipFill>
        <p:spPr>
          <a:xfrm>
            <a:off x="192240" y="1978560"/>
            <a:ext cx="9650160" cy="1268280"/>
          </a:xfrm>
          <a:prstGeom prst="rect">
            <a:avLst/>
          </a:prstGeom>
          <a:ln>
            <a:noFill/>
          </a:ln>
        </p:spPr>
      </p:pic>
      <p:pic>
        <p:nvPicPr>
          <p:cNvPr id="273" name="Shape 465" descr=""/>
          <p:cNvPicPr/>
          <p:nvPr/>
        </p:nvPicPr>
        <p:blipFill>
          <a:blip r:embed="rId3"/>
          <a:stretch/>
        </p:blipFill>
        <p:spPr>
          <a:xfrm>
            <a:off x="192240" y="3422520"/>
            <a:ext cx="9650160" cy="2537280"/>
          </a:xfrm>
          <a:prstGeom prst="rect">
            <a:avLst/>
          </a:prstGeom>
          <a:ln>
            <a:noFill/>
          </a:ln>
        </p:spPr>
      </p:pic>
      <p:sp>
        <p:nvSpPr>
          <p:cNvPr id="274" name="CustomShape 2"/>
          <p:cNvSpPr/>
          <p:nvPr/>
        </p:nvSpPr>
        <p:spPr>
          <a:xfrm>
            <a:off x="384840" y="1137960"/>
            <a:ext cx="6605640" cy="702720"/>
          </a:xfrm>
          <a:prstGeom prst="rect">
            <a:avLst/>
          </a:prstGeom>
          <a:noFill/>
          <a:ln>
            <a:noFill/>
          </a:ln>
        </p:spPr>
        <p:style>
          <a:lnRef idx="0"/>
          <a:fillRef idx="0"/>
          <a:effectRef idx="0"/>
          <a:fontRef idx="minor"/>
        </p:style>
        <p:txBody>
          <a:bodyPr tIns="91440" bIns="91440"/>
          <a:p>
            <a:pPr>
              <a:lnSpc>
                <a:spcPct val="100000"/>
              </a:lnSpc>
            </a:pPr>
            <a:r>
              <a:rPr b="0" lang="pl-PL" sz="2400" spc="-1" strike="noStrike">
                <a:solidFill>
                  <a:srgbClr val="506784"/>
                </a:solidFill>
                <a:latin typeface="Maven Pro"/>
                <a:ea typeface="Maven Pro"/>
              </a:rPr>
              <a:t>Activation map visualization:</a:t>
            </a:r>
            <a:endParaRPr b="0" lang="pl-PL" sz="2400" spc="-1" strike="noStrike">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 name="Shape 471" descr=""/>
          <p:cNvPicPr/>
          <p:nvPr/>
        </p:nvPicPr>
        <p:blipFill>
          <a:blip r:embed="rId1"/>
          <a:stretch/>
        </p:blipFill>
        <p:spPr>
          <a:xfrm>
            <a:off x="306360" y="310320"/>
            <a:ext cx="1444320" cy="426600"/>
          </a:xfrm>
          <a:prstGeom prst="rect">
            <a:avLst/>
          </a:prstGeom>
          <a:ln>
            <a:noFill/>
          </a:ln>
        </p:spPr>
      </p:pic>
      <p:sp>
        <p:nvSpPr>
          <p:cNvPr id="276"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What ConvNet learns ?</a:t>
            </a:r>
            <a:endParaRPr b="0" lang="pl-PL" sz="3600" spc="-1" strike="noStrike">
              <a:solidFill>
                <a:srgbClr val="000000"/>
              </a:solidFill>
              <a:latin typeface="Arial"/>
            </a:endParaRPr>
          </a:p>
        </p:txBody>
      </p:sp>
      <p:sp>
        <p:nvSpPr>
          <p:cNvPr id="277" name="CustomShape 2"/>
          <p:cNvSpPr/>
          <p:nvPr/>
        </p:nvSpPr>
        <p:spPr>
          <a:xfrm>
            <a:off x="384840" y="1137960"/>
            <a:ext cx="6605640" cy="702720"/>
          </a:xfrm>
          <a:prstGeom prst="rect">
            <a:avLst/>
          </a:prstGeom>
          <a:noFill/>
          <a:ln>
            <a:noFill/>
          </a:ln>
        </p:spPr>
        <p:style>
          <a:lnRef idx="0"/>
          <a:fillRef idx="0"/>
          <a:effectRef idx="0"/>
          <a:fontRef idx="minor"/>
        </p:style>
        <p:txBody>
          <a:bodyPr tIns="91440" bIns="91440"/>
          <a:p>
            <a:pPr>
              <a:lnSpc>
                <a:spcPct val="100000"/>
              </a:lnSpc>
            </a:pPr>
            <a:r>
              <a:rPr b="0" lang="pl-PL" sz="2400" spc="-1" strike="noStrike">
                <a:solidFill>
                  <a:srgbClr val="506784"/>
                </a:solidFill>
                <a:latin typeface="Maven Pro"/>
                <a:ea typeface="Maven Pro"/>
              </a:rPr>
              <a:t>Filters (kernels) visualization:</a:t>
            </a:r>
            <a:endParaRPr b="0" lang="pl-PL" sz="2400" spc="-1" strike="noStrike">
              <a:latin typeface="Arial"/>
            </a:endParaRPr>
          </a:p>
        </p:txBody>
      </p:sp>
      <p:pic>
        <p:nvPicPr>
          <p:cNvPr id="278" name="Shape 474" descr=""/>
          <p:cNvPicPr/>
          <p:nvPr/>
        </p:nvPicPr>
        <p:blipFill>
          <a:blip r:embed="rId2"/>
          <a:stretch/>
        </p:blipFill>
        <p:spPr>
          <a:xfrm>
            <a:off x="530640" y="1735200"/>
            <a:ext cx="4896000" cy="4896000"/>
          </a:xfrm>
          <a:prstGeom prst="rect">
            <a:avLst/>
          </a:prstGeom>
          <a:ln>
            <a:noFill/>
          </a:ln>
        </p:spPr>
      </p:pic>
      <p:pic>
        <p:nvPicPr>
          <p:cNvPr id="279" name="Shape 475" descr=""/>
          <p:cNvPicPr/>
          <p:nvPr/>
        </p:nvPicPr>
        <p:blipFill>
          <a:blip r:embed="rId3"/>
          <a:stretch/>
        </p:blipFill>
        <p:spPr>
          <a:xfrm>
            <a:off x="5955840" y="1735200"/>
            <a:ext cx="4896000" cy="489600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Shape 480" descr=""/>
          <p:cNvPicPr/>
          <p:nvPr/>
        </p:nvPicPr>
        <p:blipFill>
          <a:blip r:embed="rId1"/>
          <a:stretch/>
        </p:blipFill>
        <p:spPr>
          <a:xfrm>
            <a:off x="306360" y="310320"/>
            <a:ext cx="1444320" cy="426600"/>
          </a:xfrm>
          <a:prstGeom prst="rect">
            <a:avLst/>
          </a:prstGeom>
          <a:ln>
            <a:noFill/>
          </a:ln>
        </p:spPr>
      </p:pic>
      <p:sp>
        <p:nvSpPr>
          <p:cNvPr id="281" name="TextShape 1"/>
          <p:cNvSpPr txBox="1"/>
          <p:nvPr/>
        </p:nvSpPr>
        <p:spPr>
          <a:xfrm>
            <a:off x="2114640" y="47160"/>
            <a:ext cx="945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Next steps</a:t>
            </a:r>
            <a:endParaRPr b="0" lang="pl-PL" sz="3600" spc="-1" strike="noStrike">
              <a:solidFill>
                <a:srgbClr val="000000"/>
              </a:solidFill>
              <a:latin typeface="Arial"/>
            </a:endParaRPr>
          </a:p>
        </p:txBody>
      </p:sp>
      <p:pic>
        <p:nvPicPr>
          <p:cNvPr id="282" name="Shape 482" descr=""/>
          <p:cNvPicPr/>
          <p:nvPr/>
        </p:nvPicPr>
        <p:blipFill>
          <a:blip r:embed="rId2"/>
          <a:stretch/>
        </p:blipFill>
        <p:spPr>
          <a:xfrm>
            <a:off x="630000" y="1000800"/>
            <a:ext cx="4415760" cy="5552280"/>
          </a:xfrm>
          <a:prstGeom prst="rect">
            <a:avLst/>
          </a:prstGeom>
          <a:ln>
            <a:noFill/>
          </a:ln>
        </p:spPr>
      </p:pic>
      <p:pic>
        <p:nvPicPr>
          <p:cNvPr id="283" name="Shape 483" descr=""/>
          <p:cNvPicPr/>
          <p:nvPr/>
        </p:nvPicPr>
        <p:blipFill>
          <a:blip r:embed="rId3"/>
          <a:stretch/>
        </p:blipFill>
        <p:spPr>
          <a:xfrm>
            <a:off x="5225040" y="1338840"/>
            <a:ext cx="6840720" cy="4338360"/>
          </a:xfrm>
          <a:prstGeom prst="rect">
            <a:avLst/>
          </a:prstGeom>
          <a:ln>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0" y="0"/>
            <a:ext cx="12191760" cy="6857640"/>
          </a:xfrm>
          <a:prstGeom prst="rect">
            <a:avLst/>
          </a:prstGeom>
          <a:solidFill>
            <a:srgbClr val="008fd2"/>
          </a:solidFill>
          <a:ln>
            <a:noFill/>
          </a:ln>
        </p:spPr>
        <p:style>
          <a:lnRef idx="0"/>
          <a:fillRef idx="0"/>
          <a:effectRef idx="0"/>
          <a:fontRef idx="minor"/>
        </p:style>
      </p:sp>
      <p:pic>
        <p:nvPicPr>
          <p:cNvPr id="285" name="Shape 489" descr=""/>
          <p:cNvPicPr/>
          <p:nvPr/>
        </p:nvPicPr>
        <p:blipFill>
          <a:blip r:embed="rId1"/>
          <a:stretch/>
        </p:blipFill>
        <p:spPr>
          <a:xfrm>
            <a:off x="-168480" y="-196200"/>
            <a:ext cx="12528360" cy="7258680"/>
          </a:xfrm>
          <a:prstGeom prst="rect">
            <a:avLst/>
          </a:prstGeom>
          <a:ln>
            <a:noFill/>
          </a:ln>
        </p:spPr>
      </p:pic>
      <p:pic>
        <p:nvPicPr>
          <p:cNvPr id="286" name="Shape 490" descr=""/>
          <p:cNvPicPr/>
          <p:nvPr/>
        </p:nvPicPr>
        <p:blipFill>
          <a:blip r:embed="rId2"/>
          <a:stretch/>
        </p:blipFill>
        <p:spPr>
          <a:xfrm>
            <a:off x="306360" y="310320"/>
            <a:ext cx="1444320" cy="419400"/>
          </a:xfrm>
          <a:prstGeom prst="rect">
            <a:avLst/>
          </a:prstGeom>
          <a:ln>
            <a:noFill/>
          </a:ln>
        </p:spPr>
      </p:pic>
      <p:sp>
        <p:nvSpPr>
          <p:cNvPr id="287" name="CustomShape 2"/>
          <p:cNvSpPr/>
          <p:nvPr/>
        </p:nvSpPr>
        <p:spPr>
          <a:xfrm>
            <a:off x="3696480" y="2912760"/>
            <a:ext cx="4798800" cy="1059840"/>
          </a:xfrm>
          <a:prstGeom prst="rect">
            <a:avLst/>
          </a:prstGeom>
          <a:noFill/>
          <a:ln>
            <a:noFill/>
          </a:ln>
        </p:spPr>
        <p:style>
          <a:lnRef idx="0"/>
          <a:fillRef idx="0"/>
          <a:effectRef idx="0"/>
          <a:fontRef idx="minor"/>
        </p:style>
        <p:txBody>
          <a:bodyPr anchor="ctr"/>
          <a:p>
            <a:pPr algn="ctr">
              <a:lnSpc>
                <a:spcPct val="90000"/>
              </a:lnSpc>
            </a:pPr>
            <a:r>
              <a:rPr b="0" lang="pl-PL" sz="5270" spc="-1" strike="noStrike">
                <a:solidFill>
                  <a:srgbClr val="ffffff"/>
                </a:solidFill>
                <a:latin typeface="Maven Pro Medium"/>
                <a:ea typeface="Maven Pro Medium"/>
              </a:rPr>
              <a:t>Questions?</a:t>
            </a:r>
            <a:endParaRPr b="0" lang="pl-PL" sz="5270" spc="-1" strike="noStrike">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Shape 121" descr=""/>
          <p:cNvPicPr/>
          <p:nvPr/>
        </p:nvPicPr>
        <p:blipFill>
          <a:blip r:embed="rId1"/>
          <a:stretch/>
        </p:blipFill>
        <p:spPr>
          <a:xfrm>
            <a:off x="306360" y="310320"/>
            <a:ext cx="1444320" cy="426600"/>
          </a:xfrm>
          <a:prstGeom prst="rect">
            <a:avLst/>
          </a:prstGeom>
          <a:ln>
            <a:noFill/>
          </a:ln>
        </p:spPr>
      </p:pic>
      <p:sp>
        <p:nvSpPr>
          <p:cNvPr id="106"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Our work :)</a:t>
            </a:r>
            <a:endParaRPr b="0" lang="pl-PL" sz="3600" spc="-1" strike="noStrike">
              <a:solidFill>
                <a:srgbClr val="000000"/>
              </a:solidFill>
              <a:latin typeface="Arial"/>
            </a:endParaRPr>
          </a:p>
        </p:txBody>
      </p:sp>
      <p:sp>
        <p:nvSpPr>
          <p:cNvPr id="107" name="CustomShape 2"/>
          <p:cNvSpPr/>
          <p:nvPr/>
        </p:nvSpPr>
        <p:spPr>
          <a:xfrm>
            <a:off x="1943280" y="861480"/>
            <a:ext cx="7089840" cy="5317200"/>
          </a:xfrm>
          <a:prstGeom prst="rect">
            <a:avLst/>
          </a:prstGeom>
          <a:noFill/>
          <a:ln>
            <a:noFill/>
          </a:ln>
        </p:spPr>
        <p:style>
          <a:lnRef idx="0"/>
          <a:fillRef idx="0"/>
          <a:effectRef idx="0"/>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Shape 128" descr=""/>
          <p:cNvPicPr/>
          <p:nvPr/>
        </p:nvPicPr>
        <p:blipFill>
          <a:blip r:embed="rId1"/>
          <a:stretch/>
        </p:blipFill>
        <p:spPr>
          <a:xfrm>
            <a:off x="306360" y="310320"/>
            <a:ext cx="1444320" cy="426600"/>
          </a:xfrm>
          <a:prstGeom prst="rect">
            <a:avLst/>
          </a:prstGeom>
          <a:ln>
            <a:noFill/>
          </a:ln>
        </p:spPr>
      </p:pic>
      <p:sp>
        <p:nvSpPr>
          <p:cNvPr id="109"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Agenda</a:t>
            </a:r>
            <a:endParaRPr b="0" lang="pl-PL" sz="3600" spc="-1" strike="noStrike">
              <a:solidFill>
                <a:srgbClr val="000000"/>
              </a:solidFill>
              <a:latin typeface="Arial"/>
            </a:endParaRPr>
          </a:p>
        </p:txBody>
      </p:sp>
      <p:sp>
        <p:nvSpPr>
          <p:cNvPr id="110" name="CustomShape 2"/>
          <p:cNvSpPr/>
          <p:nvPr/>
        </p:nvSpPr>
        <p:spPr>
          <a:xfrm>
            <a:off x="200160" y="819720"/>
            <a:ext cx="11204280" cy="6037920"/>
          </a:xfrm>
          <a:prstGeom prst="rect">
            <a:avLst/>
          </a:prstGeom>
          <a:noFill/>
          <a:ln>
            <a:noFill/>
          </a:ln>
        </p:spPr>
        <p:style>
          <a:lnRef idx="0"/>
          <a:fillRef idx="0"/>
          <a:effectRef idx="0"/>
          <a:fontRef idx="minor"/>
        </p:style>
        <p:txBody>
          <a:bodyPr tIns="91440" bIns="91440" anchor="ctr"/>
          <a:p>
            <a:pPr>
              <a:lnSpc>
                <a:spcPct val="100000"/>
              </a:lnSpc>
            </a:pPr>
            <a:r>
              <a:rPr b="1" lang="pl-PL" sz="1800" spc="-1" strike="noStrike">
                <a:solidFill>
                  <a:srgbClr val="506784"/>
                </a:solidFill>
                <a:latin typeface="Maven Pro"/>
                <a:ea typeface="Maven Pro"/>
              </a:rPr>
              <a:t>Part I</a:t>
            </a:r>
            <a:r>
              <a:rPr b="0" lang="pl-PL" sz="1800" spc="-1" strike="noStrike">
                <a:solidFill>
                  <a:srgbClr val="506784"/>
                </a:solidFill>
                <a:latin typeface="Maven Pro"/>
                <a:ea typeface="Maven Pro"/>
              </a:rPr>
              <a:t>:</a:t>
            </a:r>
            <a:endParaRPr b="0" lang="pl-PL" sz="1800" spc="-1" strike="noStrike">
              <a:latin typeface="Arial"/>
            </a:endParaRPr>
          </a:p>
          <a:p>
            <a:pPr>
              <a:lnSpc>
                <a:spcPct val="100000"/>
              </a:lnSpc>
            </a:pP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What is </a:t>
            </a:r>
            <a:r>
              <a:rPr b="1" lang="pl-PL" sz="1800" spc="-1" strike="noStrike">
                <a:solidFill>
                  <a:srgbClr val="506784"/>
                </a:solidFill>
                <a:latin typeface="Maven Pro"/>
                <a:ea typeface="Maven Pro"/>
              </a:rPr>
              <a:t>Tensorflow</a:t>
            </a:r>
            <a:r>
              <a:rPr b="0" lang="pl-PL" sz="1800" spc="-1" strike="noStrike">
                <a:solidFill>
                  <a:srgbClr val="506784"/>
                </a:solidFill>
                <a:latin typeface="Maven Pro"/>
                <a:ea typeface="Maven Pro"/>
              </a:rPr>
              <a:t>, </a:t>
            </a:r>
            <a:r>
              <a:rPr b="1" lang="pl-PL" sz="1800" spc="-1" strike="noStrike">
                <a:solidFill>
                  <a:srgbClr val="506784"/>
                </a:solidFill>
                <a:latin typeface="Maven Pro"/>
                <a:ea typeface="Maven Pro"/>
              </a:rPr>
              <a:t>Keras </a:t>
            </a:r>
            <a:r>
              <a:rPr b="0" lang="pl-PL" sz="1800" spc="-1" strike="noStrike">
                <a:solidFill>
                  <a:srgbClr val="506784"/>
                </a:solidFill>
                <a:latin typeface="Maven Pro"/>
                <a:ea typeface="Maven Pro"/>
              </a:rPr>
              <a:t>and other supporting tools in R ?</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What are </a:t>
            </a:r>
            <a:r>
              <a:rPr b="1" lang="pl-PL" sz="1800" spc="-1" strike="noStrike">
                <a:solidFill>
                  <a:srgbClr val="506784"/>
                </a:solidFill>
                <a:latin typeface="Maven Pro"/>
                <a:ea typeface="Maven Pro"/>
              </a:rPr>
              <a:t>tensors</a:t>
            </a:r>
            <a:r>
              <a:rPr b="0" lang="pl-PL" sz="1800" spc="-1" strike="noStrike">
                <a:solidFill>
                  <a:srgbClr val="506784"/>
                </a:solidFill>
                <a:latin typeface="Maven Pro"/>
                <a:ea typeface="Maven Pro"/>
              </a:rPr>
              <a:t> and how they </a:t>
            </a:r>
            <a:r>
              <a:rPr b="1" lang="pl-PL" sz="1800" spc="-1" strike="noStrike">
                <a:solidFill>
                  <a:srgbClr val="506784"/>
                </a:solidFill>
                <a:latin typeface="Maven Pro"/>
                <a:ea typeface="Maven Pro"/>
              </a:rPr>
              <a:t>flow</a:t>
            </a:r>
            <a:r>
              <a:rPr b="0" lang="pl-PL" sz="1800" spc="-1" strike="noStrike">
                <a:solidFill>
                  <a:srgbClr val="506784"/>
                </a:solidFill>
                <a:latin typeface="Maven Pro"/>
                <a:ea typeface="Maven Pro"/>
              </a:rPr>
              <a:t> ?</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Different types of models in Keras ?</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What is </a:t>
            </a:r>
            <a:r>
              <a:rPr b="1" lang="pl-PL" sz="1800" spc="-1" strike="noStrike">
                <a:solidFill>
                  <a:srgbClr val="506784"/>
                </a:solidFill>
                <a:latin typeface="Maven Pro"/>
                <a:ea typeface="Maven Pro"/>
              </a:rPr>
              <a:t>MLP</a:t>
            </a:r>
            <a:r>
              <a:rPr b="0" lang="pl-PL" sz="1800" spc="-1" strike="noStrike">
                <a:solidFill>
                  <a:srgbClr val="506784"/>
                </a:solidFill>
                <a:latin typeface="Maven Pro"/>
                <a:ea typeface="Maven Pro"/>
              </a:rPr>
              <a:t> ?</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How to </a:t>
            </a:r>
            <a:r>
              <a:rPr b="1" lang="pl-PL" sz="1800" spc="-1" strike="noStrike">
                <a:solidFill>
                  <a:srgbClr val="506784"/>
                </a:solidFill>
                <a:latin typeface="Maven Pro"/>
                <a:ea typeface="Maven Pro"/>
              </a:rPr>
              <a:t>build</a:t>
            </a:r>
            <a:r>
              <a:rPr b="0" lang="pl-PL" sz="1800" spc="-1" strike="noStrike">
                <a:solidFill>
                  <a:srgbClr val="506784"/>
                </a:solidFill>
                <a:latin typeface="Maven Pro"/>
                <a:ea typeface="Maven Pro"/>
              </a:rPr>
              <a:t>, </a:t>
            </a:r>
            <a:r>
              <a:rPr b="1" lang="pl-PL" sz="1800" spc="-1" strike="noStrike">
                <a:solidFill>
                  <a:srgbClr val="506784"/>
                </a:solidFill>
                <a:latin typeface="Maven Pro"/>
                <a:ea typeface="Maven Pro"/>
              </a:rPr>
              <a:t>compile</a:t>
            </a:r>
            <a:r>
              <a:rPr b="0" lang="pl-PL" sz="1800" spc="-1" strike="noStrike">
                <a:solidFill>
                  <a:srgbClr val="506784"/>
                </a:solidFill>
                <a:latin typeface="Maven Pro"/>
                <a:ea typeface="Maven Pro"/>
              </a:rPr>
              <a:t>, </a:t>
            </a:r>
            <a:r>
              <a:rPr b="1" lang="pl-PL" sz="1800" spc="-1" strike="noStrike">
                <a:solidFill>
                  <a:srgbClr val="506784"/>
                </a:solidFill>
                <a:latin typeface="Maven Pro"/>
                <a:ea typeface="Maven Pro"/>
              </a:rPr>
              <a:t>fit</a:t>
            </a:r>
            <a:r>
              <a:rPr b="0" lang="pl-PL" sz="1800" spc="-1" strike="noStrike">
                <a:solidFill>
                  <a:srgbClr val="506784"/>
                </a:solidFill>
                <a:latin typeface="Maven Pro"/>
                <a:ea typeface="Maven Pro"/>
              </a:rPr>
              <a:t> and </a:t>
            </a:r>
            <a:r>
              <a:rPr b="1" lang="pl-PL" sz="1800" spc="-1" strike="noStrike">
                <a:solidFill>
                  <a:srgbClr val="506784"/>
                </a:solidFill>
                <a:latin typeface="Maven Pro"/>
                <a:ea typeface="Maven Pro"/>
              </a:rPr>
              <a:t>evaluate</a:t>
            </a:r>
            <a:r>
              <a:rPr b="0" lang="pl-PL" sz="1800" spc="-1" strike="noStrike">
                <a:solidFill>
                  <a:srgbClr val="506784"/>
                </a:solidFill>
                <a:latin typeface="Maven Pro"/>
                <a:ea typeface="Maven Pro"/>
              </a:rPr>
              <a:t> model in Keras ?</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What is </a:t>
            </a:r>
            <a:r>
              <a:rPr b="1" lang="pl-PL" sz="1800" spc="-1" strike="noStrike">
                <a:solidFill>
                  <a:srgbClr val="506784"/>
                </a:solidFill>
                <a:latin typeface="Maven Pro"/>
                <a:ea typeface="Maven Pro"/>
              </a:rPr>
              <a:t>dropout</a:t>
            </a:r>
            <a:r>
              <a:rPr b="0" lang="pl-PL" sz="1800" spc="-1" strike="noStrike">
                <a:solidFill>
                  <a:srgbClr val="506784"/>
                </a:solidFill>
                <a:latin typeface="Maven Pro"/>
                <a:ea typeface="Maven Pro"/>
              </a:rPr>
              <a:t> and how to use it ?</a:t>
            </a:r>
            <a:endParaRPr b="0" lang="pl-PL" sz="1800" spc="-1" strike="noStrike">
              <a:latin typeface="Arial"/>
            </a:endParaRPr>
          </a:p>
          <a:p>
            <a:pPr>
              <a:lnSpc>
                <a:spcPct val="100000"/>
              </a:lnSpc>
            </a:pPr>
            <a:endParaRPr b="0" lang="pl-PL" sz="1800" spc="-1" strike="noStrike">
              <a:latin typeface="Arial"/>
            </a:endParaRPr>
          </a:p>
          <a:p>
            <a:pPr>
              <a:lnSpc>
                <a:spcPct val="100000"/>
              </a:lnSpc>
            </a:pPr>
            <a:r>
              <a:rPr b="1" lang="pl-PL" sz="1800" spc="-1" strike="noStrike">
                <a:solidFill>
                  <a:srgbClr val="506784"/>
                </a:solidFill>
                <a:latin typeface="Maven Pro"/>
                <a:ea typeface="Maven Pro"/>
              </a:rPr>
              <a:t>Part II</a:t>
            </a:r>
            <a:r>
              <a:rPr b="0" lang="pl-PL" sz="1800" spc="-1" strike="noStrike">
                <a:solidFill>
                  <a:srgbClr val="506784"/>
                </a:solidFill>
                <a:latin typeface="Maven Pro"/>
                <a:ea typeface="Maven Pro"/>
              </a:rPr>
              <a:t>:</a:t>
            </a:r>
            <a:endParaRPr b="0" lang="pl-PL" sz="1800" spc="-1" strike="noStrike">
              <a:latin typeface="Arial"/>
            </a:endParaRPr>
          </a:p>
          <a:p>
            <a:pPr>
              <a:lnSpc>
                <a:spcPct val="100000"/>
              </a:lnSpc>
            </a:pP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What is </a:t>
            </a:r>
            <a:r>
              <a:rPr b="1" lang="pl-PL" sz="1800" spc="-1" strike="noStrike">
                <a:solidFill>
                  <a:srgbClr val="506784"/>
                </a:solidFill>
                <a:latin typeface="Maven Pro"/>
                <a:ea typeface="Maven Pro"/>
              </a:rPr>
              <a:t>ConvNet</a:t>
            </a:r>
            <a:r>
              <a:rPr b="0" lang="pl-PL" sz="1800" spc="-1" strike="noStrike">
                <a:solidFill>
                  <a:srgbClr val="506784"/>
                </a:solidFill>
                <a:latin typeface="Maven Pro"/>
                <a:ea typeface="Maven Pro"/>
              </a:rPr>
              <a:t> ?</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How to represent image as tensor ?</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How to build ConvNet in Keras</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What is </a:t>
            </a:r>
            <a:r>
              <a:rPr b="1" lang="pl-PL" sz="1800" spc="-1" strike="noStrike">
                <a:solidFill>
                  <a:srgbClr val="506784"/>
                </a:solidFill>
                <a:latin typeface="Maven Pro"/>
                <a:ea typeface="Maven Pro"/>
              </a:rPr>
              <a:t>Batch Normalization </a:t>
            </a:r>
            <a:r>
              <a:rPr b="0" lang="pl-PL" sz="1800" spc="-1" strike="noStrike">
                <a:solidFill>
                  <a:srgbClr val="506784"/>
                </a:solidFill>
                <a:latin typeface="Maven Pro"/>
                <a:ea typeface="Maven Pro"/>
              </a:rPr>
              <a:t>?</a:t>
            </a:r>
            <a:endParaRPr b="0" lang="pl-PL" sz="1800" spc="-1" strike="noStrike">
              <a:latin typeface="Arial"/>
            </a:endParaRPr>
          </a:p>
          <a:p>
            <a:pPr>
              <a:lnSpc>
                <a:spcPct val="100000"/>
              </a:lnSpc>
            </a:pPr>
            <a:endParaRPr b="0" lang="pl-PL" sz="1800" spc="-1" strike="noStrike">
              <a:latin typeface="Arial"/>
            </a:endParaRPr>
          </a:p>
          <a:p>
            <a:pPr>
              <a:lnSpc>
                <a:spcPct val="100000"/>
              </a:lnSpc>
            </a:pPr>
            <a:r>
              <a:rPr b="1" lang="pl-PL" sz="1800" spc="-1" strike="noStrike">
                <a:solidFill>
                  <a:srgbClr val="506784"/>
                </a:solidFill>
                <a:latin typeface="Maven Pro"/>
                <a:ea typeface="Maven Pro"/>
              </a:rPr>
              <a:t>Part III</a:t>
            </a:r>
            <a:r>
              <a:rPr b="0" lang="pl-PL" sz="1800" spc="-1" strike="noStrike">
                <a:solidFill>
                  <a:srgbClr val="506784"/>
                </a:solidFill>
                <a:latin typeface="Maven Pro"/>
                <a:ea typeface="Maven Pro"/>
              </a:rPr>
              <a:t>:</a:t>
            </a:r>
            <a:endParaRPr b="0" lang="pl-PL" sz="1800" spc="-1" strike="noStrike">
              <a:latin typeface="Arial"/>
            </a:endParaRPr>
          </a:p>
          <a:p>
            <a:pPr>
              <a:lnSpc>
                <a:spcPct val="100000"/>
              </a:lnSpc>
            </a:pP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How to insert data directly into Keras ?</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What is and how to perform </a:t>
            </a:r>
            <a:r>
              <a:rPr b="1" lang="pl-PL" sz="1800" spc="-1" strike="noStrike">
                <a:solidFill>
                  <a:srgbClr val="506784"/>
                </a:solidFill>
                <a:latin typeface="Maven Pro"/>
                <a:ea typeface="Maven Pro"/>
              </a:rPr>
              <a:t>data</a:t>
            </a:r>
            <a:r>
              <a:rPr b="0" lang="pl-PL" sz="1800" spc="-1" strike="noStrike">
                <a:solidFill>
                  <a:srgbClr val="506784"/>
                </a:solidFill>
                <a:latin typeface="Maven Pro"/>
                <a:ea typeface="Maven Pro"/>
              </a:rPr>
              <a:t> </a:t>
            </a:r>
            <a:r>
              <a:rPr b="1" lang="pl-PL" sz="1800" spc="-1" strike="noStrike">
                <a:solidFill>
                  <a:srgbClr val="506784"/>
                </a:solidFill>
                <a:latin typeface="Maven Pro"/>
                <a:ea typeface="Maven Pro"/>
              </a:rPr>
              <a:t>augmentation</a:t>
            </a:r>
            <a:r>
              <a:rPr b="0" lang="pl-PL" sz="1800" spc="-1" strike="noStrike">
                <a:solidFill>
                  <a:srgbClr val="506784"/>
                </a:solidFill>
                <a:latin typeface="Maven Pro"/>
                <a:ea typeface="Maven Pro"/>
              </a:rPr>
              <a:t> using </a:t>
            </a:r>
            <a:r>
              <a:rPr b="1" lang="pl-PL" sz="1800" spc="-1" strike="noStrike">
                <a:solidFill>
                  <a:srgbClr val="506784"/>
                </a:solidFill>
                <a:latin typeface="Maven Pro"/>
                <a:ea typeface="Maven Pro"/>
              </a:rPr>
              <a:t>generators</a:t>
            </a:r>
            <a:r>
              <a:rPr b="0" lang="pl-PL" sz="1800" spc="-1" strike="noStrike">
                <a:solidFill>
                  <a:srgbClr val="506784"/>
                </a:solidFill>
                <a:latin typeface="Maven Pro"/>
                <a:ea typeface="Maven Pro"/>
              </a:rPr>
              <a:t> ?</a:t>
            </a:r>
            <a:endParaRPr b="0" lang="pl-PL" sz="1800" spc="-1" strike="noStrike">
              <a:latin typeface="Arial"/>
            </a:endParaRPr>
          </a:p>
          <a:p>
            <a:pPr marL="457200" indent="-342720">
              <a:lnSpc>
                <a:spcPct val="100000"/>
              </a:lnSpc>
              <a:buClr>
                <a:srgbClr val="506784"/>
              </a:buClr>
              <a:buFont typeface="Maven Pro"/>
              <a:buChar char="●"/>
            </a:pPr>
            <a:r>
              <a:rPr b="0" lang="pl-PL" sz="1800" spc="-1" strike="noStrike">
                <a:solidFill>
                  <a:srgbClr val="506784"/>
                </a:solidFill>
                <a:latin typeface="Maven Pro"/>
                <a:ea typeface="Maven Pro"/>
              </a:rPr>
              <a:t>What is </a:t>
            </a:r>
            <a:r>
              <a:rPr b="1" lang="pl-PL" sz="1800" spc="-1" strike="noStrike">
                <a:solidFill>
                  <a:srgbClr val="506784"/>
                </a:solidFill>
                <a:latin typeface="Maven Pro"/>
                <a:ea typeface="Maven Pro"/>
              </a:rPr>
              <a:t>fine-tuning</a:t>
            </a:r>
            <a:r>
              <a:rPr b="0" lang="pl-PL" sz="1800" spc="-1" strike="noStrike">
                <a:solidFill>
                  <a:srgbClr val="506784"/>
                </a:solidFill>
                <a:latin typeface="Maven Pro"/>
                <a:ea typeface="Maven Pro"/>
              </a:rPr>
              <a:t> and how to do it in Keras ?</a:t>
            </a:r>
            <a:endParaRPr b="0" lang="pl-PL"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Shape 135" descr=""/>
          <p:cNvPicPr/>
          <p:nvPr/>
        </p:nvPicPr>
        <p:blipFill>
          <a:blip r:embed="rId1"/>
          <a:stretch/>
        </p:blipFill>
        <p:spPr>
          <a:xfrm>
            <a:off x="306360" y="310320"/>
            <a:ext cx="1444320" cy="426600"/>
          </a:xfrm>
          <a:prstGeom prst="rect">
            <a:avLst/>
          </a:prstGeom>
          <a:ln>
            <a:noFill/>
          </a:ln>
        </p:spPr>
      </p:pic>
      <p:sp>
        <p:nvSpPr>
          <p:cNvPr id="112"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What is Tensorflow ?</a:t>
            </a:r>
            <a:endParaRPr b="0" lang="pl-PL" sz="3600" spc="-1" strike="noStrike">
              <a:solidFill>
                <a:srgbClr val="000000"/>
              </a:solidFill>
              <a:latin typeface="Arial"/>
            </a:endParaRPr>
          </a:p>
        </p:txBody>
      </p:sp>
      <p:sp>
        <p:nvSpPr>
          <p:cNvPr id="113" name="CustomShape 2"/>
          <p:cNvSpPr/>
          <p:nvPr/>
        </p:nvSpPr>
        <p:spPr>
          <a:xfrm>
            <a:off x="200160" y="1188360"/>
            <a:ext cx="11204280" cy="2743920"/>
          </a:xfrm>
          <a:prstGeom prst="rect">
            <a:avLst/>
          </a:prstGeom>
          <a:noFill/>
          <a:ln>
            <a:noFill/>
          </a:ln>
        </p:spPr>
        <p:style>
          <a:lnRef idx="0"/>
          <a:fillRef idx="0"/>
          <a:effectRef idx="0"/>
          <a:fontRef idx="minor"/>
        </p:style>
        <p:txBody>
          <a:bodyPr tIns="91440" bIns="91440" anchor="ctr"/>
          <a:p>
            <a:pPr>
              <a:lnSpc>
                <a:spcPct val="100000"/>
              </a:lnSpc>
            </a:pPr>
            <a:r>
              <a:rPr b="1" lang="pl-PL" sz="2400" spc="-1" strike="noStrike">
                <a:solidFill>
                  <a:srgbClr val="506784"/>
                </a:solidFill>
                <a:latin typeface="Maven Pro"/>
                <a:ea typeface="Maven Pro"/>
              </a:rPr>
              <a:t>TensorFlow</a:t>
            </a:r>
            <a:r>
              <a:rPr b="0" lang="pl-PL" sz="2400" spc="-1" strike="noStrike">
                <a:solidFill>
                  <a:srgbClr val="506784"/>
                </a:solidFill>
                <a:latin typeface="Maven Pro"/>
                <a:ea typeface="Maven Pro"/>
              </a:rPr>
              <a:t>:</a:t>
            </a:r>
            <a:endParaRPr b="0" lang="pl-PL" sz="2400" spc="-1" strike="noStrike">
              <a:latin typeface="Arial"/>
            </a:endParaRPr>
          </a:p>
          <a:p>
            <a:pPr>
              <a:lnSpc>
                <a:spcPct val="100000"/>
              </a:lnSpc>
            </a:pPr>
            <a:endParaRPr b="0" lang="pl-PL" sz="2400" spc="-1" strike="noStrike">
              <a:latin typeface="Arial"/>
            </a:endParaRPr>
          </a:p>
          <a:p>
            <a:pPr marL="457200" indent="-380520">
              <a:lnSpc>
                <a:spcPct val="100000"/>
              </a:lnSpc>
              <a:buClr>
                <a:srgbClr val="506784"/>
              </a:buClr>
              <a:buFont typeface="Maven Pro"/>
              <a:buChar char="●"/>
            </a:pPr>
            <a:r>
              <a:rPr b="0" lang="pl-PL" sz="2400" spc="-1" strike="noStrike">
                <a:solidFill>
                  <a:srgbClr val="506784"/>
                </a:solidFill>
                <a:latin typeface="Maven Pro"/>
                <a:ea typeface="Maven Pro"/>
              </a:rPr>
              <a:t>is</a:t>
            </a:r>
            <a:r>
              <a:rPr b="1" lang="pl-PL" sz="2400" spc="-1" strike="noStrike">
                <a:solidFill>
                  <a:srgbClr val="506784"/>
                </a:solidFill>
                <a:latin typeface="Maven Pro"/>
                <a:ea typeface="Maven Pro"/>
              </a:rPr>
              <a:t> general purpose</a:t>
            </a:r>
            <a:r>
              <a:rPr b="0" lang="pl-PL" sz="2400" spc="-1" strike="noStrike">
                <a:solidFill>
                  <a:srgbClr val="506784"/>
                </a:solidFill>
                <a:latin typeface="Maven Pro"/>
                <a:ea typeface="Maven Pro"/>
              </a:rPr>
              <a:t> numerical computing library (not only Deep Learning!).</a:t>
            </a:r>
            <a:endParaRPr b="0" lang="pl-PL" sz="2400" spc="-1" strike="noStrike">
              <a:latin typeface="Arial"/>
            </a:endParaRPr>
          </a:p>
          <a:p>
            <a:pPr marL="457200" indent="-380520">
              <a:lnSpc>
                <a:spcPct val="100000"/>
              </a:lnSpc>
              <a:buClr>
                <a:srgbClr val="506784"/>
              </a:buClr>
              <a:buFont typeface="Maven Pro"/>
              <a:buChar char="●"/>
            </a:pPr>
            <a:r>
              <a:rPr b="0" lang="pl-PL" sz="2400" spc="-1" strike="noStrike">
                <a:solidFill>
                  <a:srgbClr val="506784"/>
                </a:solidFill>
                <a:latin typeface="Maven Pro"/>
                <a:ea typeface="Maven Pro"/>
              </a:rPr>
              <a:t>is an </a:t>
            </a:r>
            <a:r>
              <a:rPr b="1" lang="pl-PL" sz="2400" spc="-1" strike="noStrike">
                <a:solidFill>
                  <a:srgbClr val="506784"/>
                </a:solidFill>
                <a:latin typeface="Maven Pro"/>
                <a:ea typeface="Maven Pro"/>
              </a:rPr>
              <a:t>open-source</a:t>
            </a:r>
            <a:r>
              <a:rPr b="0" lang="pl-PL" sz="2400" spc="-1" strike="noStrike">
                <a:solidFill>
                  <a:srgbClr val="506784"/>
                </a:solidFill>
                <a:latin typeface="Maven Pro"/>
                <a:ea typeface="Maven Pro"/>
              </a:rPr>
              <a:t> software.</a:t>
            </a:r>
            <a:endParaRPr b="0" lang="pl-PL" sz="2400" spc="-1" strike="noStrike">
              <a:latin typeface="Arial"/>
            </a:endParaRPr>
          </a:p>
          <a:p>
            <a:pPr marL="457200" indent="-380520">
              <a:lnSpc>
                <a:spcPct val="100000"/>
              </a:lnSpc>
              <a:buClr>
                <a:srgbClr val="506784"/>
              </a:buClr>
              <a:buFont typeface="Maven Pro"/>
              <a:buChar char="●"/>
            </a:pPr>
            <a:r>
              <a:rPr b="0" lang="pl-PL" sz="2400" spc="-1" strike="noStrike">
                <a:solidFill>
                  <a:srgbClr val="506784"/>
                </a:solidFill>
                <a:latin typeface="Maven Pro"/>
                <a:ea typeface="Maven Pro"/>
              </a:rPr>
              <a:t>allows you to deploy computation to </a:t>
            </a:r>
            <a:r>
              <a:rPr b="1" lang="pl-PL" sz="2400" spc="-1" strike="noStrike">
                <a:solidFill>
                  <a:srgbClr val="506784"/>
                </a:solidFill>
                <a:latin typeface="Maven Pro"/>
                <a:ea typeface="Maven Pro"/>
              </a:rPr>
              <a:t>multiple CPUs, GPUs and TPUs</a:t>
            </a:r>
            <a:r>
              <a:rPr b="0" lang="pl-PL" sz="2400" spc="-1" strike="noStrike">
                <a:solidFill>
                  <a:srgbClr val="506784"/>
                </a:solidFill>
                <a:latin typeface="Maven Pro"/>
                <a:ea typeface="Maven Pro"/>
              </a:rPr>
              <a:t>. </a:t>
            </a:r>
            <a:endParaRPr b="0" lang="pl-PL" sz="2400" spc="-1" strike="noStrike">
              <a:latin typeface="Arial"/>
            </a:endParaRPr>
          </a:p>
          <a:p>
            <a:pPr marL="457200" indent="-380520">
              <a:lnSpc>
                <a:spcPct val="100000"/>
              </a:lnSpc>
              <a:buClr>
                <a:srgbClr val="506784"/>
              </a:buClr>
              <a:buFont typeface="Maven Pro"/>
              <a:buChar char="●"/>
            </a:pPr>
            <a:r>
              <a:rPr b="0" lang="pl-PL" sz="2400" spc="-1" strike="noStrike">
                <a:solidFill>
                  <a:srgbClr val="506784"/>
                </a:solidFill>
                <a:latin typeface="Maven Pro"/>
                <a:ea typeface="Maven Pro"/>
              </a:rPr>
              <a:t>was developed by researchers and engineers working on the </a:t>
            </a:r>
            <a:r>
              <a:rPr b="1" lang="pl-PL" sz="2400" spc="-1" strike="noStrike">
                <a:solidFill>
                  <a:srgbClr val="506784"/>
                </a:solidFill>
                <a:latin typeface="Maven Pro"/>
                <a:ea typeface="Maven Pro"/>
              </a:rPr>
              <a:t>Google Brain Team.</a:t>
            </a:r>
            <a:endParaRPr b="0" lang="pl-PL" sz="2400" spc="-1" strike="noStrike">
              <a:latin typeface="Arial"/>
            </a:endParaRPr>
          </a:p>
        </p:txBody>
      </p:sp>
      <p:pic>
        <p:nvPicPr>
          <p:cNvPr id="114" name="Shape 138" descr=""/>
          <p:cNvPicPr/>
          <p:nvPr/>
        </p:nvPicPr>
        <p:blipFill>
          <a:blip r:embed="rId2"/>
          <a:stretch/>
        </p:blipFill>
        <p:spPr>
          <a:xfrm>
            <a:off x="2252160" y="3708360"/>
            <a:ext cx="7832160" cy="269676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Shape 143" descr=""/>
          <p:cNvPicPr/>
          <p:nvPr/>
        </p:nvPicPr>
        <p:blipFill>
          <a:blip r:embed="rId1"/>
          <a:stretch/>
        </p:blipFill>
        <p:spPr>
          <a:xfrm>
            <a:off x="306360" y="310320"/>
            <a:ext cx="1444320" cy="426600"/>
          </a:xfrm>
          <a:prstGeom prst="rect">
            <a:avLst/>
          </a:prstGeom>
          <a:ln>
            <a:noFill/>
          </a:ln>
        </p:spPr>
      </p:pic>
      <p:sp>
        <p:nvSpPr>
          <p:cNvPr id="116" name="TextShape 1"/>
          <p:cNvSpPr txBox="1"/>
          <p:nvPr/>
        </p:nvSpPr>
        <p:spPr>
          <a:xfrm>
            <a:off x="2114640" y="47160"/>
            <a:ext cx="7832160" cy="953280"/>
          </a:xfrm>
          <a:prstGeom prst="rect">
            <a:avLst/>
          </a:prstGeom>
          <a:noFill/>
          <a:ln>
            <a:noFill/>
          </a:ln>
        </p:spPr>
        <p:txBody>
          <a:bodyPr anchor="ctr"/>
          <a:p>
            <a:pPr>
              <a:lnSpc>
                <a:spcPct val="90000"/>
              </a:lnSpc>
            </a:pPr>
            <a:r>
              <a:rPr b="0" lang="pl-PL" sz="3600" spc="-1" strike="noStrike">
                <a:solidFill>
                  <a:srgbClr val="008fd2"/>
                </a:solidFill>
                <a:latin typeface="Maven Pro"/>
                <a:ea typeface="Maven Pro"/>
              </a:rPr>
              <a:t>What “flows” ?</a:t>
            </a:r>
            <a:endParaRPr b="0" lang="pl-PL" sz="3600" spc="-1" strike="noStrike">
              <a:solidFill>
                <a:srgbClr val="000000"/>
              </a:solidFill>
              <a:latin typeface="Arial"/>
            </a:endParaRPr>
          </a:p>
        </p:txBody>
      </p:sp>
      <p:sp>
        <p:nvSpPr>
          <p:cNvPr id="117" name="CustomShape 2"/>
          <p:cNvSpPr/>
          <p:nvPr/>
        </p:nvSpPr>
        <p:spPr>
          <a:xfrm>
            <a:off x="554760" y="1000800"/>
            <a:ext cx="10541520" cy="806040"/>
          </a:xfrm>
          <a:prstGeom prst="rect">
            <a:avLst/>
          </a:prstGeom>
          <a:noFill/>
          <a:ln>
            <a:noFill/>
          </a:ln>
        </p:spPr>
        <p:style>
          <a:lnRef idx="0"/>
          <a:fillRef idx="0"/>
          <a:effectRef idx="0"/>
          <a:fontRef idx="minor"/>
        </p:style>
        <p:txBody>
          <a:bodyPr tIns="91440" bIns="91440"/>
          <a:p>
            <a:pPr>
              <a:lnSpc>
                <a:spcPct val="200000"/>
              </a:lnSpc>
            </a:pPr>
            <a:r>
              <a:rPr b="0" lang="pl-PL" sz="2400" spc="-1" strike="noStrike">
                <a:solidFill>
                  <a:srgbClr val="506784"/>
                </a:solidFill>
                <a:latin typeface="Maven Pro"/>
                <a:ea typeface="Maven Pro"/>
              </a:rPr>
              <a:t>You can think of a </a:t>
            </a:r>
            <a:r>
              <a:rPr b="1" lang="pl-PL" sz="2400" spc="-1" strike="noStrike">
                <a:solidFill>
                  <a:srgbClr val="506784"/>
                </a:solidFill>
                <a:latin typeface="Maven Pro"/>
                <a:ea typeface="Maven Pro"/>
              </a:rPr>
              <a:t>tensor</a:t>
            </a:r>
            <a:r>
              <a:rPr b="0" lang="pl-PL" sz="2400" spc="-1" strike="noStrike">
                <a:solidFill>
                  <a:srgbClr val="506784"/>
                </a:solidFill>
                <a:latin typeface="Maven Pro"/>
                <a:ea typeface="Maven Pro"/>
              </a:rPr>
              <a:t> as of a multidimensional array:</a:t>
            </a:r>
            <a:endParaRPr b="0" lang="pl-PL" sz="2400" spc="-1" strike="noStrike">
              <a:latin typeface="Arial"/>
            </a:endParaRPr>
          </a:p>
          <a:p>
            <a:pPr>
              <a:lnSpc>
                <a:spcPct val="200000"/>
              </a:lnSpc>
            </a:pPr>
            <a:endParaRPr b="0" lang="pl-PL" sz="2400" spc="-1" strike="noStrike">
              <a:latin typeface="Arial"/>
            </a:endParaRPr>
          </a:p>
        </p:txBody>
      </p:sp>
      <p:graphicFrame>
        <p:nvGraphicFramePr>
          <p:cNvPr id="118" name="Table 3"/>
          <p:cNvGraphicFramePr/>
          <p:nvPr/>
        </p:nvGraphicFramePr>
        <p:xfrm>
          <a:off x="554760" y="2476440"/>
          <a:ext cx="11240280" cy="3265200"/>
        </p:xfrm>
        <a:graphic>
          <a:graphicData uri="http://schemas.openxmlformats.org/drawingml/2006/table">
            <a:tbl>
              <a:tblPr/>
              <a:tblGrid>
                <a:gridCol w="2404080"/>
                <a:gridCol w="8836200"/>
              </a:tblGrid>
              <a:tr h="648000">
                <a:tc>
                  <a:txBody>
                    <a:bodyPr lIns="91080" rIns="91080" tIns="91080" bIns="91080"/>
                    <a:p>
                      <a:pPr>
                        <a:lnSpc>
                          <a:spcPct val="100000"/>
                        </a:lnSpc>
                      </a:pPr>
                      <a:r>
                        <a:rPr b="1" lang="pl-PL" sz="2400" spc="-1" strike="noStrike">
                          <a:solidFill>
                            <a:srgbClr val="ffffff"/>
                          </a:solidFill>
                          <a:latin typeface="Arial"/>
                          <a:ea typeface="Arial"/>
                        </a:rPr>
                        <a:t>Data</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506784"/>
                    </a:solidFill>
                  </a:tcPr>
                </a:tc>
                <a:tc>
                  <a:txBody>
                    <a:bodyPr lIns="91080" rIns="91080" tIns="91080" bIns="91080"/>
                    <a:p>
                      <a:pPr>
                        <a:lnSpc>
                          <a:spcPct val="100000"/>
                        </a:lnSpc>
                      </a:pPr>
                      <a:r>
                        <a:rPr b="1" lang="pl-PL" sz="2400" spc="-1" strike="noStrike">
                          <a:solidFill>
                            <a:srgbClr val="ffffff"/>
                          </a:solidFill>
                          <a:latin typeface="Arial"/>
                          <a:ea typeface="Arial"/>
                        </a:rPr>
                        <a:t>Tensor</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506784"/>
                    </a:solidFill>
                  </a:tcPr>
                </a:tc>
              </a:tr>
              <a:tr h="654120">
                <a:tc>
                  <a:txBody>
                    <a:bodyPr lIns="91080" rIns="91080" tIns="91080" bIns="91080"/>
                    <a:p>
                      <a:pPr>
                        <a:lnSpc>
                          <a:spcPct val="100000"/>
                        </a:lnSpc>
                      </a:pPr>
                      <a:r>
                        <a:rPr b="0" lang="pl-PL" sz="2400" spc="-1" strike="noStrike">
                          <a:solidFill>
                            <a:srgbClr val="ffffff"/>
                          </a:solidFill>
                          <a:latin typeface="Arial"/>
                          <a:ea typeface="Arial"/>
                        </a:rPr>
                        <a:t>Vector data</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2D tensor: (samples, features)</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r h="654120">
                <a:tc>
                  <a:txBody>
                    <a:bodyPr lIns="91080" rIns="91080" tIns="91080" bIns="91080"/>
                    <a:p>
                      <a:pPr>
                        <a:lnSpc>
                          <a:spcPct val="100000"/>
                        </a:lnSpc>
                      </a:pPr>
                      <a:r>
                        <a:rPr b="0" lang="pl-PL" sz="2400" spc="-1" strike="noStrike">
                          <a:solidFill>
                            <a:srgbClr val="ffffff"/>
                          </a:solidFill>
                          <a:latin typeface="Arial"/>
                          <a:ea typeface="Arial"/>
                        </a:rPr>
                        <a:t>Timeseries data</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3D tensor: (samples, timestep, features)</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r h="654120">
                <a:tc>
                  <a:txBody>
                    <a:bodyPr lIns="91080" rIns="91080" tIns="91080" bIns="91080"/>
                    <a:p>
                      <a:pPr>
                        <a:lnSpc>
                          <a:spcPct val="100000"/>
                        </a:lnSpc>
                      </a:pPr>
                      <a:r>
                        <a:rPr b="0" lang="pl-PL" sz="2400" spc="-1" strike="noStrike">
                          <a:solidFill>
                            <a:srgbClr val="ffffff"/>
                          </a:solidFill>
                          <a:latin typeface="Arial"/>
                          <a:ea typeface="Arial"/>
                        </a:rPr>
                        <a:t>Image</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4D tensor: (samples, height, width, channels)</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r h="654840">
                <a:tc>
                  <a:txBody>
                    <a:bodyPr lIns="91080" rIns="91080" tIns="91080" bIns="91080"/>
                    <a:p>
                      <a:pPr>
                        <a:lnSpc>
                          <a:spcPct val="100000"/>
                        </a:lnSpc>
                      </a:pPr>
                      <a:r>
                        <a:rPr b="0" lang="pl-PL" sz="2400" spc="-1" strike="noStrike">
                          <a:solidFill>
                            <a:srgbClr val="ffffff"/>
                          </a:solidFill>
                          <a:latin typeface="Arial"/>
                          <a:ea typeface="Arial"/>
                        </a:rPr>
                        <a:t>Video</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c>
                  <a:txBody>
                    <a:bodyPr lIns="91080" rIns="91080" tIns="91080" bIns="91080"/>
                    <a:p>
                      <a:pPr>
                        <a:lnSpc>
                          <a:spcPct val="100000"/>
                        </a:lnSpc>
                      </a:pPr>
                      <a:r>
                        <a:rPr b="0" lang="pl-PL" sz="2400" spc="-1" strike="noStrike">
                          <a:solidFill>
                            <a:srgbClr val="ffffff"/>
                          </a:solidFill>
                          <a:latin typeface="Arial"/>
                          <a:ea typeface="Arial"/>
                        </a:rPr>
                        <a:t>5D tensor: (samples, frames, height, width, channels)</a:t>
                      </a:r>
                      <a:endParaRPr b="0" lang="pl-PL"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008fd2"/>
                    </a:solidFill>
                  </a:tcPr>
                </a:tc>
              </a:tr>
            </a:tbl>
          </a:graphicData>
        </a:graphic>
      </p:graphicFrame>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LibreOffice/6.0.3.2$Windows_X86_64 LibreOffice_project/8f48d515416608e3a835360314dac7e47fd0b821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pl-PL</dc:language>
  <cp:lastModifiedBy/>
  <cp:revision>0</cp:revision>
  <dc:subject/>
  <dc:title/>
</cp:coreProperties>
</file>